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172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49400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0166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09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99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052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6696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1180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7169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32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438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9440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45022-8D20-44F3-B064-DC8741F0D882}" type="datetimeFigureOut">
              <a:rPr lang="fr-FR" smtClean="0"/>
              <a:t>14/09/2020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8FA788-40D5-45C4-B69D-E7ABCA9835E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96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81200" y="-975995"/>
            <a:ext cx="5943600" cy="8809990"/>
          </a:xfrm>
          <a:prstGeom prst="rect">
            <a:avLst/>
          </a:prstGeom>
        </p:spPr>
      </p:sp>
      <p:grpSp>
        <p:nvGrpSpPr>
          <p:cNvPr id="24" name="Groupe 23"/>
          <p:cNvGrpSpPr/>
          <p:nvPr/>
        </p:nvGrpSpPr>
        <p:grpSpPr>
          <a:xfrm>
            <a:off x="5858959" y="512063"/>
            <a:ext cx="3334724" cy="3726287"/>
            <a:chOff x="5777936" y="627810"/>
            <a:chExt cx="3334724" cy="3726287"/>
          </a:xfrm>
        </p:grpSpPr>
        <p:cxnSp>
          <p:nvCxnSpPr>
            <p:cNvPr id="6" name="Connecteur droit avec flèche 5"/>
            <p:cNvCxnSpPr/>
            <p:nvPr/>
          </p:nvCxnSpPr>
          <p:spPr>
            <a:xfrm>
              <a:off x="5992070" y="1427275"/>
              <a:ext cx="0" cy="2520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Rectangle 7"/>
            <p:cNvSpPr/>
            <p:nvPr/>
          </p:nvSpPr>
          <p:spPr>
            <a:xfrm>
              <a:off x="5777936" y="627810"/>
              <a:ext cx="1782150" cy="8001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 dirty="0" err="1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CoLaus</a:t>
              </a: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/</a:t>
              </a:r>
              <a:r>
                <a:rPr lang="en-US" sz="1200" b="1" dirty="0" err="1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PsyCoLaus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6,733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participants at baseline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232660" y="1590532"/>
              <a:ext cx="2880000" cy="1476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1,330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participants meeting exclusion criteria: 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363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with missing data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2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1</a:t>
              </a:r>
              <a:r>
                <a:rPr lang="en-US" sz="1200" dirty="0" smtClean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with HIV infection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140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with pre-existent ASCVD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826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lost to follow-up 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cxnSp>
          <p:nvCxnSpPr>
            <p:cNvPr id="16" name="Connecteur droit avec flèche 15"/>
            <p:cNvCxnSpPr/>
            <p:nvPr/>
          </p:nvCxnSpPr>
          <p:spPr>
            <a:xfrm>
              <a:off x="5992070" y="2530541"/>
              <a:ext cx="24059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/>
            <p:cNvSpPr/>
            <p:nvPr/>
          </p:nvSpPr>
          <p:spPr>
            <a:xfrm>
              <a:off x="5777936" y="3958097"/>
              <a:ext cx="2590800" cy="396000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5,403</a:t>
              </a:r>
              <a:r>
                <a:rPr lang="en-US" sz="120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participants included </a:t>
              </a:r>
              <a:endParaRPr lang="fr-CH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grpSp>
        <p:nvGrpSpPr>
          <p:cNvPr id="23" name="Groupe 22"/>
          <p:cNvGrpSpPr/>
          <p:nvPr/>
        </p:nvGrpSpPr>
        <p:grpSpPr>
          <a:xfrm>
            <a:off x="1341911" y="512063"/>
            <a:ext cx="3783912" cy="3727274"/>
            <a:chOff x="1153359" y="627810"/>
            <a:chExt cx="3783912" cy="3727274"/>
          </a:xfrm>
        </p:grpSpPr>
        <p:sp>
          <p:nvSpPr>
            <p:cNvPr id="7" name="Rectangle 6"/>
            <p:cNvSpPr/>
            <p:nvPr/>
          </p:nvSpPr>
          <p:spPr>
            <a:xfrm>
              <a:off x="1153359" y="627810"/>
              <a:ext cx="1639275" cy="8001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SHCS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20,802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cumulative participants 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1589271" y="1590532"/>
              <a:ext cx="3348000" cy="2052000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14,144 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participants meeting exclusion criteria: 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358775" algn="l"/>
                </a:tabLst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6,309 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died or were lost to follow-up before 2003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358775" algn="l"/>
                </a:tabLst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4,553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enrolled after 2009 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358775" algn="l"/>
                </a:tabLst>
              </a:pPr>
              <a:r>
                <a:rPr lang="en-US" sz="12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702 </a:t>
              </a:r>
              <a:r>
                <a:rPr lang="en-US" sz="1200" dirty="0" smtClean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with HIV-2 or unknown virus subtype </a:t>
              </a:r>
              <a:endParaRPr lang="fr-CH" sz="1200" dirty="0" smtClean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358775" algn="l"/>
                </a:tabLst>
              </a:pPr>
              <a:r>
                <a:rPr lang="en-US" sz="12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1,295</a:t>
              </a:r>
              <a:r>
                <a:rPr lang="en-US" sz="1200" dirty="0" smtClean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with missing data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358775" algn="l"/>
                </a:tabLst>
              </a:pPr>
              <a:r>
                <a:rPr lang="en-US" sz="12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  33 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younger than 18 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358775" algn="l"/>
                </a:tabLst>
              </a:pPr>
              <a:r>
                <a:rPr lang="en-US" sz="1200" b="1" dirty="0" smtClean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  138</a:t>
              </a:r>
              <a:r>
                <a:rPr lang="en-US" sz="1200" dirty="0" smtClean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with pre-existent ASCVD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  <a:p>
              <a:pPr marL="173038" lvl="0" indent="-173038">
                <a:lnSpc>
                  <a:spcPct val="115000"/>
                </a:lnSpc>
                <a:spcAft>
                  <a:spcPts val="0"/>
                </a:spcAft>
                <a:buFont typeface="Symbol" panose="05050102010706020507" pitchFamily="18" charset="2"/>
                <a:buChar char=""/>
                <a:tabLst>
                  <a:tab pos="358775" algn="l"/>
                </a:tabLst>
              </a:pPr>
              <a:r>
                <a:rPr lang="en-US" sz="1200" b="1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1,310</a:t>
              </a:r>
              <a:r>
                <a:rPr lang="en-US" sz="1200" dirty="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  <a:cs typeface="Arial" panose="020B0604020202020204" pitchFamily="34" charset="0"/>
                </a:rPr>
                <a:t> lost to follow-up </a:t>
              </a:r>
              <a:endParaRPr lang="fr-CH" sz="12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1153359" y="3959084"/>
              <a:ext cx="2591040" cy="396000"/>
            </a:xfrm>
            <a:prstGeom prst="rect">
              <a:avLst/>
            </a:prstGeom>
            <a:noFill/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en-US" sz="1200" b="1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6,462</a:t>
              </a:r>
              <a:r>
                <a:rPr lang="en-US" sz="1200">
                  <a:solidFill>
                    <a:schemeClr val="tx1"/>
                  </a:solidFill>
                  <a:latin typeface="Arial" panose="020B0604020202020204" pitchFamily="34" charset="0"/>
                  <a:ea typeface="Calibri" panose="020F0502020204030204" pitchFamily="34" charset="0"/>
                </a:rPr>
                <a:t> participants included </a:t>
              </a:r>
              <a:endParaRPr lang="fr-CH" sz="12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cxnSp>
          <p:nvCxnSpPr>
            <p:cNvPr id="19" name="Connecteur droit avec flèche 18"/>
            <p:cNvCxnSpPr/>
            <p:nvPr/>
          </p:nvCxnSpPr>
          <p:spPr>
            <a:xfrm>
              <a:off x="1349244" y="2530541"/>
              <a:ext cx="240030" cy="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Connecteur droit avec flèche 20"/>
            <p:cNvCxnSpPr/>
            <p:nvPr/>
          </p:nvCxnSpPr>
          <p:spPr>
            <a:xfrm>
              <a:off x="1343189" y="1433973"/>
              <a:ext cx="0" cy="25200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059461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83</Words>
  <Application>Microsoft Office PowerPoint</Application>
  <PresentationFormat>Format A4 (210 x 297 mm)</PresentationFormat>
  <Paragraphs>19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Symbol</vt:lpstr>
      <vt:lpstr>Times New Roman</vt:lpstr>
      <vt:lpstr>Thème Office</vt:lpstr>
      <vt:lpstr>Présentation PowerPoint</vt:lpstr>
    </vt:vector>
  </TitlesOfParts>
  <Company>CHUV | Centre hospitalier universitaire vaudois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Pedro Marques-Vidal</dc:creator>
  <cp:lastModifiedBy>Pedro Marques-Vidal</cp:lastModifiedBy>
  <cp:revision>1</cp:revision>
  <dcterms:created xsi:type="dcterms:W3CDTF">2020-09-14T13:55:14Z</dcterms:created>
  <dcterms:modified xsi:type="dcterms:W3CDTF">2020-09-14T14:03:05Z</dcterms:modified>
</cp:coreProperties>
</file>