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sldIdLst>
    <p:sldId id="264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11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246"/>
            </a:lvl1pPr>
            <a:lvl2pPr marL="237390" indent="0" algn="ctr">
              <a:buNone/>
              <a:defRPr sz="1038"/>
            </a:lvl2pPr>
            <a:lvl3pPr marL="474779" indent="0" algn="ctr">
              <a:buNone/>
              <a:defRPr sz="935"/>
            </a:lvl3pPr>
            <a:lvl4pPr marL="712169" indent="0" algn="ctr">
              <a:buNone/>
              <a:defRPr sz="831"/>
            </a:lvl4pPr>
            <a:lvl5pPr marL="949559" indent="0" algn="ctr">
              <a:buNone/>
              <a:defRPr sz="831"/>
            </a:lvl5pPr>
            <a:lvl6pPr marL="1186948" indent="0" algn="ctr">
              <a:buNone/>
              <a:defRPr sz="831"/>
            </a:lvl6pPr>
            <a:lvl7pPr marL="1424338" indent="0" algn="ctr">
              <a:buNone/>
              <a:defRPr sz="831"/>
            </a:lvl7pPr>
            <a:lvl8pPr marL="1661728" indent="0" algn="ctr">
              <a:buNone/>
              <a:defRPr sz="831"/>
            </a:lvl8pPr>
            <a:lvl9pPr marL="1899117" indent="0" algn="ctr">
              <a:buNone/>
              <a:defRPr sz="831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007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74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311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1246">
                <a:solidFill>
                  <a:schemeClr val="tx1"/>
                </a:solidFill>
              </a:defRPr>
            </a:lvl1pPr>
            <a:lvl2pPr marL="237390" indent="0">
              <a:buNone/>
              <a:defRPr sz="1038">
                <a:solidFill>
                  <a:schemeClr val="tx1">
                    <a:tint val="75000"/>
                  </a:schemeClr>
                </a:solidFill>
              </a:defRPr>
            </a:lvl2pPr>
            <a:lvl3pPr marL="474779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3pPr>
            <a:lvl4pPr marL="712169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4pPr>
            <a:lvl5pPr marL="949559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5pPr>
            <a:lvl6pPr marL="1186948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6pPr>
            <a:lvl7pPr marL="1424338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7pPr>
            <a:lvl8pPr marL="1661728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8pPr>
            <a:lvl9pPr marL="1899117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00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65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7390" indent="0">
              <a:buNone/>
              <a:defRPr sz="1038" b="1"/>
            </a:lvl2pPr>
            <a:lvl3pPr marL="474779" indent="0">
              <a:buNone/>
              <a:defRPr sz="935" b="1"/>
            </a:lvl3pPr>
            <a:lvl4pPr marL="712169" indent="0">
              <a:buNone/>
              <a:defRPr sz="831" b="1"/>
            </a:lvl4pPr>
            <a:lvl5pPr marL="949559" indent="0">
              <a:buNone/>
              <a:defRPr sz="831" b="1"/>
            </a:lvl5pPr>
            <a:lvl6pPr marL="1186948" indent="0">
              <a:buNone/>
              <a:defRPr sz="831" b="1"/>
            </a:lvl6pPr>
            <a:lvl7pPr marL="1424338" indent="0">
              <a:buNone/>
              <a:defRPr sz="831" b="1"/>
            </a:lvl7pPr>
            <a:lvl8pPr marL="1661728" indent="0">
              <a:buNone/>
              <a:defRPr sz="831" b="1"/>
            </a:lvl8pPr>
            <a:lvl9pPr marL="1899117" indent="0">
              <a:buNone/>
              <a:defRPr sz="83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7390" indent="0">
              <a:buNone/>
              <a:defRPr sz="1038" b="1"/>
            </a:lvl2pPr>
            <a:lvl3pPr marL="474779" indent="0">
              <a:buNone/>
              <a:defRPr sz="935" b="1"/>
            </a:lvl3pPr>
            <a:lvl4pPr marL="712169" indent="0">
              <a:buNone/>
              <a:defRPr sz="831" b="1"/>
            </a:lvl4pPr>
            <a:lvl5pPr marL="949559" indent="0">
              <a:buNone/>
              <a:defRPr sz="831" b="1"/>
            </a:lvl5pPr>
            <a:lvl6pPr marL="1186948" indent="0">
              <a:buNone/>
              <a:defRPr sz="831" b="1"/>
            </a:lvl6pPr>
            <a:lvl7pPr marL="1424338" indent="0">
              <a:buNone/>
              <a:defRPr sz="831" b="1"/>
            </a:lvl7pPr>
            <a:lvl8pPr marL="1661728" indent="0">
              <a:buNone/>
              <a:defRPr sz="831" b="1"/>
            </a:lvl8pPr>
            <a:lvl9pPr marL="1899117" indent="0">
              <a:buNone/>
              <a:defRPr sz="83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6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85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64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05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66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1662"/>
            </a:lvl1pPr>
            <a:lvl2pPr>
              <a:defRPr sz="1454"/>
            </a:lvl2pPr>
            <a:lvl3pPr>
              <a:defRPr sz="1246"/>
            </a:lvl3pPr>
            <a:lvl4pPr>
              <a:defRPr sz="1038"/>
            </a:lvl4pPr>
            <a:lvl5pPr>
              <a:defRPr sz="1038"/>
            </a:lvl5pPr>
            <a:lvl6pPr>
              <a:defRPr sz="1038"/>
            </a:lvl6pPr>
            <a:lvl7pPr>
              <a:defRPr sz="1038"/>
            </a:lvl7pPr>
            <a:lvl8pPr>
              <a:defRPr sz="1038"/>
            </a:lvl8pPr>
            <a:lvl9pPr>
              <a:defRPr sz="1038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831"/>
            </a:lvl1pPr>
            <a:lvl2pPr marL="237390" indent="0">
              <a:buNone/>
              <a:defRPr sz="727"/>
            </a:lvl2pPr>
            <a:lvl3pPr marL="474779" indent="0">
              <a:buNone/>
              <a:defRPr sz="623"/>
            </a:lvl3pPr>
            <a:lvl4pPr marL="712169" indent="0">
              <a:buNone/>
              <a:defRPr sz="519"/>
            </a:lvl4pPr>
            <a:lvl5pPr marL="949559" indent="0">
              <a:buNone/>
              <a:defRPr sz="519"/>
            </a:lvl5pPr>
            <a:lvl6pPr marL="1186948" indent="0">
              <a:buNone/>
              <a:defRPr sz="519"/>
            </a:lvl6pPr>
            <a:lvl7pPr marL="1424338" indent="0">
              <a:buNone/>
              <a:defRPr sz="519"/>
            </a:lvl7pPr>
            <a:lvl8pPr marL="1661728" indent="0">
              <a:buNone/>
              <a:defRPr sz="519"/>
            </a:lvl8pPr>
            <a:lvl9pPr marL="1899117" indent="0">
              <a:buNone/>
              <a:defRPr sz="519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20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66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1662"/>
            </a:lvl1pPr>
            <a:lvl2pPr marL="237390" indent="0">
              <a:buNone/>
              <a:defRPr sz="1454"/>
            </a:lvl2pPr>
            <a:lvl3pPr marL="474779" indent="0">
              <a:buNone/>
              <a:defRPr sz="1246"/>
            </a:lvl3pPr>
            <a:lvl4pPr marL="712169" indent="0">
              <a:buNone/>
              <a:defRPr sz="1038"/>
            </a:lvl4pPr>
            <a:lvl5pPr marL="949559" indent="0">
              <a:buNone/>
              <a:defRPr sz="1038"/>
            </a:lvl5pPr>
            <a:lvl6pPr marL="1186948" indent="0">
              <a:buNone/>
              <a:defRPr sz="1038"/>
            </a:lvl6pPr>
            <a:lvl7pPr marL="1424338" indent="0">
              <a:buNone/>
              <a:defRPr sz="1038"/>
            </a:lvl7pPr>
            <a:lvl8pPr marL="1661728" indent="0">
              <a:buNone/>
              <a:defRPr sz="1038"/>
            </a:lvl8pPr>
            <a:lvl9pPr marL="1899117" indent="0">
              <a:buNone/>
              <a:defRPr sz="103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831"/>
            </a:lvl1pPr>
            <a:lvl2pPr marL="237390" indent="0">
              <a:buNone/>
              <a:defRPr sz="727"/>
            </a:lvl2pPr>
            <a:lvl3pPr marL="474779" indent="0">
              <a:buNone/>
              <a:defRPr sz="623"/>
            </a:lvl3pPr>
            <a:lvl4pPr marL="712169" indent="0">
              <a:buNone/>
              <a:defRPr sz="519"/>
            </a:lvl4pPr>
            <a:lvl5pPr marL="949559" indent="0">
              <a:buNone/>
              <a:defRPr sz="519"/>
            </a:lvl5pPr>
            <a:lvl6pPr marL="1186948" indent="0">
              <a:buNone/>
              <a:defRPr sz="519"/>
            </a:lvl6pPr>
            <a:lvl7pPr marL="1424338" indent="0">
              <a:buNone/>
              <a:defRPr sz="519"/>
            </a:lvl7pPr>
            <a:lvl8pPr marL="1661728" indent="0">
              <a:buNone/>
              <a:defRPr sz="519"/>
            </a:lvl8pPr>
            <a:lvl9pPr marL="1899117" indent="0">
              <a:buNone/>
              <a:defRPr sz="519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006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20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45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24C-E7A2-4A6D-A4BD-CDB6C1C03172}" type="datetimeFigureOut">
              <a:rPr lang="en-US" smtClean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EA76F-78CC-4767-943B-B745A9DB519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0B12-F7AC-4A76-9193-D09A73FFF3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7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74779" rtl="0" eaLnBrk="1" latinLnBrk="0" hangingPunct="1">
        <a:lnSpc>
          <a:spcPct val="90000"/>
        </a:lnSpc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695" indent="-118695" algn="l" defTabSz="474779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1pPr>
      <a:lvl2pPr marL="356085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59347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3pPr>
      <a:lvl4pPr marL="83086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825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564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042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7812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1503" y="990853"/>
            <a:ext cx="1495385" cy="49846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Original </a:t>
            </a:r>
            <a:r>
              <a:rPr lang="fr-CH" sz="1246" dirty="0" err="1">
                <a:solidFill>
                  <a:prstClr val="black"/>
                </a:solidFill>
                <a:latin typeface="Calibri" panose="020F0502020204030204"/>
              </a:rPr>
              <a:t>sample</a:t>
            </a:r>
            <a:endParaRPr lang="fr-CH" sz="1246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N=1475</a:t>
            </a:r>
            <a:endParaRPr lang="en-GB" sz="124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66888" y="1996615"/>
            <a:ext cx="1495385" cy="49846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No BIA</a:t>
            </a:r>
          </a:p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N=175</a:t>
            </a:r>
            <a:endParaRPr lang="en-GB" sz="124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6888" y="3002378"/>
            <a:ext cx="1495385" cy="49846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fr-CH" sz="1246" dirty="0" err="1">
                <a:solidFill>
                  <a:prstClr val="black"/>
                </a:solidFill>
                <a:latin typeface="Calibri" panose="020F0502020204030204"/>
              </a:rPr>
              <a:t>Dubious</a:t>
            </a:r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 BIA </a:t>
            </a:r>
            <a:r>
              <a:rPr lang="fr-CH" sz="1246" dirty="0" err="1">
                <a:solidFill>
                  <a:prstClr val="black"/>
                </a:solidFill>
                <a:latin typeface="Calibri" panose="020F0502020204030204"/>
              </a:rPr>
              <a:t>results</a:t>
            </a:r>
            <a:endParaRPr lang="fr-CH" sz="1246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N=30</a:t>
            </a:r>
            <a:endParaRPr lang="en-GB" sz="124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6888" y="4008140"/>
            <a:ext cx="1495385" cy="49846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No DXA</a:t>
            </a:r>
          </a:p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N=467</a:t>
            </a:r>
            <a:endParaRPr lang="en-GB" sz="124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1503" y="5013904"/>
            <a:ext cx="1495385" cy="49846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Final </a:t>
            </a:r>
            <a:r>
              <a:rPr lang="fr-CH" sz="1246" dirty="0" err="1">
                <a:solidFill>
                  <a:prstClr val="black"/>
                </a:solidFill>
                <a:latin typeface="Calibri" panose="020F0502020204030204"/>
              </a:rPr>
              <a:t>sample</a:t>
            </a:r>
            <a:endParaRPr lang="fr-CH" sz="1246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316520"/>
            <a:r>
              <a:rPr lang="fr-CH" sz="1246" dirty="0">
                <a:solidFill>
                  <a:prstClr val="black"/>
                </a:solidFill>
                <a:latin typeface="Calibri" panose="020F0502020204030204"/>
              </a:rPr>
              <a:t>N=803</a:t>
            </a:r>
            <a:endParaRPr lang="en-GB" sz="1246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0" name="Connecteur : en angle 9"/>
          <p:cNvCxnSpPr>
            <a:stCxn id="4" idx="2"/>
            <a:endCxn id="5" idx="1"/>
          </p:cNvCxnSpPr>
          <p:nvPr/>
        </p:nvCxnSpPr>
        <p:spPr>
          <a:xfrm rot="16200000" flipH="1">
            <a:off x="4014776" y="1493734"/>
            <a:ext cx="756532" cy="747692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 : en angle 10"/>
          <p:cNvCxnSpPr>
            <a:cxnSpLocks/>
            <a:stCxn id="4" idx="2"/>
            <a:endCxn id="6" idx="1"/>
          </p:cNvCxnSpPr>
          <p:nvPr/>
        </p:nvCxnSpPr>
        <p:spPr>
          <a:xfrm rot="16200000" flipH="1">
            <a:off x="3511895" y="1996616"/>
            <a:ext cx="1762294" cy="747692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 : en angle 13"/>
          <p:cNvCxnSpPr>
            <a:cxnSpLocks/>
            <a:stCxn id="4" idx="2"/>
            <a:endCxn id="7" idx="1"/>
          </p:cNvCxnSpPr>
          <p:nvPr/>
        </p:nvCxnSpPr>
        <p:spPr>
          <a:xfrm rot="16200000" flipH="1">
            <a:off x="3009013" y="2499497"/>
            <a:ext cx="2768057" cy="747692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4" idx="2"/>
            <a:endCxn id="8" idx="0"/>
          </p:cNvCxnSpPr>
          <p:nvPr/>
        </p:nvCxnSpPr>
        <p:spPr>
          <a:xfrm>
            <a:off x="4019196" y="1489314"/>
            <a:ext cx="0" cy="35245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271504" y="353761"/>
            <a:ext cx="2255746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16520"/>
            <a:r>
              <a:rPr lang="fr-CH" sz="1108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 : </a:t>
            </a:r>
            <a:r>
              <a:rPr lang="en-US" sz="1108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Flow chart of the study</a:t>
            </a:r>
            <a:endParaRPr lang="fr-CH" sz="110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8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37295"/>
              </p:ext>
            </p:extLst>
          </p:nvPr>
        </p:nvGraphicFramePr>
        <p:xfrm>
          <a:off x="1321504" y="1662509"/>
          <a:ext cx="6408712" cy="2520279"/>
        </p:xfrm>
        <a:graphic>
          <a:graphicData uri="http://schemas.openxmlformats.org/drawingml/2006/table">
            <a:tbl>
              <a:tblPr firstRow="1" firstCol="1" bandRow="1"/>
              <a:tblGrid>
                <a:gridCol w="1985352">
                  <a:extLst>
                    <a:ext uri="{9D8B030D-6E8A-4147-A177-3AD203B41FA5}">
                      <a16:colId xmlns:a16="http://schemas.microsoft.com/office/drawing/2014/main" val="3818321500"/>
                    </a:ext>
                  </a:extLst>
                </a:gridCol>
                <a:gridCol w="1474004">
                  <a:extLst>
                    <a:ext uri="{9D8B030D-6E8A-4147-A177-3AD203B41FA5}">
                      <a16:colId xmlns:a16="http://schemas.microsoft.com/office/drawing/2014/main" val="3214442956"/>
                    </a:ext>
                  </a:extLst>
                </a:gridCol>
                <a:gridCol w="1474678">
                  <a:extLst>
                    <a:ext uri="{9D8B030D-6E8A-4147-A177-3AD203B41FA5}">
                      <a16:colId xmlns:a16="http://schemas.microsoft.com/office/drawing/2014/main" val="4075573530"/>
                    </a:ext>
                  </a:extLst>
                </a:gridCol>
                <a:gridCol w="1474678">
                  <a:extLst>
                    <a:ext uri="{9D8B030D-6E8A-4147-A177-3AD203B41FA5}">
                      <a16:colId xmlns:a16="http://schemas.microsoft.com/office/drawing/2014/main" val="2891578693"/>
                    </a:ext>
                  </a:extLst>
                </a:gridCol>
              </a:tblGrid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Included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Excluded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152202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803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340110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(years)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62.0 ± 7.1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67.5 ± 6.9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64131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BMI (kg/m</a:t>
                      </a:r>
                      <a:r>
                        <a:rPr lang="de-CH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de-CH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 ± 4.4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 ± 4.7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145181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Hypertension (%)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 (36.4)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 (51.4)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979349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CH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Antihypertensive dru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 (%)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 (25.4)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 (35.4)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31980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Diabetes (%)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 (6.0)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 (9.2)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0.019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051608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Antidiabetic drugs (%)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(2.9)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(4.1)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0.207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336341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Hypolipidemic drugs (%)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 (17.1)</a:t>
                      </a:r>
                      <a:endParaRPr lang="fr-CH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 (23.3)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fr-CH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94055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311368" y="4437112"/>
            <a:ext cx="64188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Results </a:t>
            </a:r>
            <a:r>
              <a:rPr lang="en-US" sz="1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expressed as number of participants (column percentage) or as average standard deviation. Between-group comparisons using chi-square for categorical variables and student’s t-test for continuous variables.</a:t>
            </a:r>
            <a:endParaRPr lang="fr-CH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1187624" y="620688"/>
            <a:ext cx="6480720" cy="339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 </a:t>
            </a: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comparison between excluded and included participants</a:t>
            </a:r>
            <a:endParaRPr lang="fr-CH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892953"/>
              </p:ext>
            </p:extLst>
          </p:nvPr>
        </p:nvGraphicFramePr>
        <p:xfrm>
          <a:off x="366054" y="1196752"/>
          <a:ext cx="8411892" cy="4248476"/>
        </p:xfrm>
        <a:graphic>
          <a:graphicData uri="http://schemas.openxmlformats.org/drawingml/2006/table">
            <a:tbl>
              <a:tblPr firstRow="1" firstCol="1" bandRow="1"/>
              <a:tblGrid>
                <a:gridCol w="648072">
                  <a:extLst>
                    <a:ext uri="{9D8B030D-6E8A-4147-A177-3AD203B41FA5}">
                      <a16:colId xmlns:a16="http://schemas.microsoft.com/office/drawing/2014/main" val="198527434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2753347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0968552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24006017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1614221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3374879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5067932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0538828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3979495"/>
                    </a:ext>
                  </a:extLst>
                </a:gridCol>
                <a:gridCol w="851052">
                  <a:extLst>
                    <a:ext uri="{9D8B030D-6E8A-4147-A177-3AD203B41FA5}">
                      <a16:colId xmlns:a16="http://schemas.microsoft.com/office/drawing/2014/main" val="2984889079"/>
                    </a:ext>
                  </a:extLst>
                </a:gridCol>
              </a:tblGrid>
              <a:tr h="1154474">
                <a:tc>
                  <a:txBody>
                    <a:bodyPr/>
                    <a:lstStyle/>
                    <a:p>
                      <a:endParaRPr lang="fr-CH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BMI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Waist (cm)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Hip (cm)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Waist/hip ratio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FM (BIA)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FM DXA 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FM DXA 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(gr)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Android fat (%)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Gynoid fat (%)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725953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Waist (cm)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0.809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0.764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0.845)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37385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Hip (cm)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0.835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0.796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0.867)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0.860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0.887)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840909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Waist/hip ratio</a:t>
                      </a:r>
                      <a:endParaRPr lang="fr-CH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0.353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0.247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0.451)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0.671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0.602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0.240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0.128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401331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</a:t>
                      </a:r>
                      <a:endParaRPr lang="fr-CH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0.709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0.647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0.763)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0.645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0.572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0.708)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0.646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0.573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0.709)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0.305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473333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</a:t>
                      </a:r>
                      <a:r>
                        <a:rPr lang="en-US" sz="9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mass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0.816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0.773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0.851)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0.699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0.635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0.754)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0.738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0.680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0.287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0.177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0.704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0.640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0.758)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195429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</a:t>
                      </a:r>
                      <a:r>
                        <a:rPr lang="en-US" sz="9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mass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(gr)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0.891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0.930)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0.817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0.774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0.852)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0.860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0.887)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0.340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0.233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0.439)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0.664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0.594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0.725)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0.891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0.930)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342533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Android fat (%)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0.804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0.759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0.841)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0.752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0.696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0.798)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0.679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0.381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0.277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0.476)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0.676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0.608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0.734)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0.881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0.852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0.905)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0.858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0.824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0.886)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451518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Gynoid</a:t>
                      </a: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fat (%)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0.588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0.507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0.659)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0.434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0.335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0.524)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0.527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0.438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0.083</a:t>
                      </a:r>
                      <a:r>
                        <a:rPr lang="en-US" sz="85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85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0.033 to0.197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0.531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0.443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0.610)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0.843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0.806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0.874)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0.709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0.762)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0.633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0.558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0.697)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sz="8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011026"/>
                  </a:ext>
                </a:extLst>
              </a:tr>
              <a:tr h="34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VAT (gr)</a:t>
                      </a:r>
                      <a:endParaRPr lang="fr-CH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0.815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0.772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0.851)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0.823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0.782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0.858)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0.772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0.721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0.815)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0.371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0.553)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0.672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0.603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0.731)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0.767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0.714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0.810)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0.827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0.860)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0.892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0.866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0.914)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0.471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8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0.376 to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0.556)</a:t>
                      </a:r>
                      <a:endParaRPr lang="fr-CH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45" marR="67445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5413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67544" y="5589240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BIA: bioelectrical impedance analysis; BMI: body mass index; cm: centimetre; DXA: dual-energy X-ray </a:t>
            </a:r>
            <a:r>
              <a:rPr lang="en-GB" sz="1000" dirty="0" smtClean="0"/>
              <a:t>absorptiometry; </a:t>
            </a:r>
            <a:r>
              <a:rPr lang="en-GB" sz="1000" dirty="0" smtClean="0"/>
              <a:t>gr: gram; VAT: visceral adipose tissue </a:t>
            </a:r>
          </a:p>
          <a:p>
            <a:r>
              <a:rPr lang="en-GB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 </a:t>
            </a:r>
            <a:r>
              <a:rPr 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expressed as Spearman rank correlation coefficient and </a:t>
            </a:r>
            <a:r>
              <a:rPr lang="en-GB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their 99% confidence intervals. </a:t>
            </a:r>
          </a:p>
          <a:p>
            <a:r>
              <a:rPr lang="en-GB" sz="1000" dirty="0"/>
              <a:t>P</a:t>
            </a:r>
            <a:r>
              <a:rPr lang="en-GB" sz="1000" dirty="0" smtClean="0"/>
              <a:t>-value was &lt;0.001 for all results with the one exception : </a:t>
            </a:r>
            <a:r>
              <a:rPr lang="en-GB" sz="1100" baseline="30000" dirty="0" err="1" smtClean="0"/>
              <a:t>a</a:t>
            </a:r>
            <a:r>
              <a:rPr lang="en-GB" sz="1000" dirty="0" err="1" smtClean="0"/>
              <a:t>not</a:t>
            </a:r>
            <a:r>
              <a:rPr lang="en-GB" sz="1000" dirty="0" smtClean="0"/>
              <a:t> significant </a:t>
            </a:r>
            <a:endParaRPr lang="en-GB" sz="1000" dirty="0"/>
          </a:p>
        </p:txBody>
      </p:sp>
      <p:sp>
        <p:nvSpPr>
          <p:cNvPr id="5" name="Rectangle 4"/>
          <p:cNvSpPr/>
          <p:nvPr/>
        </p:nvSpPr>
        <p:spPr>
          <a:xfrm>
            <a:off x="467544" y="5486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1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2:</a:t>
            </a:r>
            <a:r>
              <a:rPr lang="en-US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Correlations between anthropometric, total and regional fat </a:t>
            </a:r>
            <a:r>
              <a:rPr lang="en-GB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measurements</a:t>
            </a:r>
            <a:endParaRPr lang="fr-CH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0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08998"/>
              </p:ext>
            </p:extLst>
          </p:nvPr>
        </p:nvGraphicFramePr>
        <p:xfrm>
          <a:off x="699610" y="1351310"/>
          <a:ext cx="7744779" cy="4525962"/>
        </p:xfrm>
        <a:graphic>
          <a:graphicData uri="http://schemas.openxmlformats.org/drawingml/2006/table">
            <a:tbl>
              <a:tblPr firstRow="1" firstCol="1" bandRow="1"/>
              <a:tblGrid>
                <a:gridCol w="1832357">
                  <a:extLst>
                    <a:ext uri="{9D8B030D-6E8A-4147-A177-3AD203B41FA5}">
                      <a16:colId xmlns:a16="http://schemas.microsoft.com/office/drawing/2014/main" val="725993349"/>
                    </a:ext>
                  </a:extLst>
                </a:gridCol>
                <a:gridCol w="1182014">
                  <a:extLst>
                    <a:ext uri="{9D8B030D-6E8A-4147-A177-3AD203B41FA5}">
                      <a16:colId xmlns:a16="http://schemas.microsoft.com/office/drawing/2014/main" val="3009768084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439875362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1103728315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3503695307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2311531787"/>
                    </a:ext>
                  </a:extLst>
                </a:gridCol>
              </a:tblGrid>
              <a:tr h="324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CH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BMI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Waist (cm)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 (cm)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Waist/hip ratio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fat mass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BIA)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73652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Blood pressure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742513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Systolic (mm Hg)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0.337)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0.117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0.337)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0.107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0.142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0.206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0.416)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340885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Diastolic (mm Hg)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0.266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0.370)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0.269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0.373)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0.264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162218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Lipid markers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081082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</a:t>
                      </a: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cholesterol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(mmol/L)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0.014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0.036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0.080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0.023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0.093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0.030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0.087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0.145)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0.080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447635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HDL cholesterol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-0.410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0.502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-0.309)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-0.384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0.478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-0.280)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-0.370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-0.266)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-0.204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-0.090)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-0.299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-0.190)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733316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LDL cholesterol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0.085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0.107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0.064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0.179)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52722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/HDL cholesterol ratio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0.356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0.079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0.303)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0.305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60470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Triglycerides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0.389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0.286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0.483)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0.218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0.425)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594041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Metabolic markers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799516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Glucose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0.263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0.304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0.184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0.359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0.254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119867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Insulin</a:t>
                      </a:r>
                      <a:r>
                        <a:rPr lang="fr-FR" sz="9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9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mIU</a:t>
                      </a:r>
                      <a:r>
                        <a:rPr lang="fr-FR" sz="9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0.559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0.474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0.634)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0.565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0.481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0.529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0.439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0.330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0.429)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0.511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0.420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0.592)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109101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Adiponectin</a:t>
                      </a:r>
                      <a:r>
                        <a:rPr lang="fr-FR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10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microgr</a:t>
                      </a:r>
                      <a:r>
                        <a:rPr lang="fr-FR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5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-0.191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0.305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-0.073)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-0.199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-0.081)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-0.163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-0.043)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-0.132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-0.011)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-0.106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714419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Leptin</a:t>
                      </a:r>
                      <a:r>
                        <a:rPr lang="fr-FR" sz="9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9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microgr</a:t>
                      </a:r>
                      <a:r>
                        <a:rPr lang="fr-FR" sz="9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0.688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0.619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0.746)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0.652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0.577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0.716)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0.569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0.482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60202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9552" y="476672"/>
            <a:ext cx="819497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GB" sz="1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Correlations between cardiovascular and metabolic risk factors and anthropometric, BIA and DXA </a:t>
            </a:r>
            <a:r>
              <a:rPr lang="en-GB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measurements.</a:t>
            </a:r>
            <a:endParaRPr lang="fr-CH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87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579261"/>
              </p:ext>
            </p:extLst>
          </p:nvPr>
        </p:nvGraphicFramePr>
        <p:xfrm>
          <a:off x="699610" y="1196752"/>
          <a:ext cx="7744779" cy="4534666"/>
        </p:xfrm>
        <a:graphic>
          <a:graphicData uri="http://schemas.openxmlformats.org/drawingml/2006/table">
            <a:tbl>
              <a:tblPr firstRow="1" firstCol="1" bandRow="1"/>
              <a:tblGrid>
                <a:gridCol w="1832357">
                  <a:extLst>
                    <a:ext uri="{9D8B030D-6E8A-4147-A177-3AD203B41FA5}">
                      <a16:colId xmlns:a16="http://schemas.microsoft.com/office/drawing/2014/main" val="2973096009"/>
                    </a:ext>
                  </a:extLst>
                </a:gridCol>
                <a:gridCol w="1182014">
                  <a:extLst>
                    <a:ext uri="{9D8B030D-6E8A-4147-A177-3AD203B41FA5}">
                      <a16:colId xmlns:a16="http://schemas.microsoft.com/office/drawing/2014/main" val="4183893915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2743545693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3321351803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2900568725"/>
                    </a:ext>
                  </a:extLst>
                </a:gridCol>
                <a:gridCol w="1182602">
                  <a:extLst>
                    <a:ext uri="{9D8B030D-6E8A-4147-A177-3AD203B41FA5}">
                      <a16:colId xmlns:a16="http://schemas.microsoft.com/office/drawing/2014/main" val="4285076700"/>
                    </a:ext>
                  </a:extLst>
                </a:gridCol>
              </a:tblGrid>
              <a:tr h="324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CH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 mass 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DXA (%)</a:t>
                      </a:r>
                      <a:endParaRPr lang="fr-CH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 mass 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DXA (gr)</a:t>
                      </a:r>
                      <a:endParaRPr lang="fr-CH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Android fat (%)</a:t>
                      </a:r>
                      <a:endParaRPr lang="fr-CH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Gynoid fat (%)</a:t>
                      </a:r>
                      <a:endParaRPr lang="fr-CH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VAT</a:t>
                      </a:r>
                      <a:r>
                        <a:rPr lang="fr-CH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(gr)</a:t>
                      </a:r>
                      <a:endParaRPr lang="fr-CH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769118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Blood pressure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516442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Systolic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(mm Hg)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0.206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0.092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0.204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0.090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0.219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0.110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584584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Diastolic (mm Hg)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0.277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0.381)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0.189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0.400)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0.207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0.416)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41548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Lipid markers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201391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cholesterol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0.050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0.020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(-0.096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0.076</a:t>
                      </a:r>
                      <a:r>
                        <a:rPr lang="en-US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0.041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0.050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0.061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0.176)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576600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HDL </a:t>
                      </a:r>
                      <a:r>
                        <a:rPr lang="fr-FR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cholesterol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(mmol/L)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-0.309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0.410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-0.200)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-0.366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-0.261)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-0.363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-0.258)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-0.123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-0.008)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-0.465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0.552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-0.369)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213320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LDL cholesterol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0.229)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0.277)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0.099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0.213)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0.166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0.050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962619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/HDL cholesterol ratio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0.312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0.203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0.413)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0.344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0.380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0.276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0.475)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0.141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0.025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0.252)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0.459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0.362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0.546)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715676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Triglycerides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0.221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0.428)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0.368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0.263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0.464)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0.110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0.453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0.356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0.541)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434027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Metabolic markers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620505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Glucose (mmol/L)</a:t>
                      </a:r>
                      <a:endParaRPr lang="fr-CH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0.288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0.178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0.325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0.217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0.425)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0.341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0.234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0.440)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0.130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0.243)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0.397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0.295 to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0.491)</a:t>
                      </a:r>
                      <a:endParaRPr lang="fr-CH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04381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Insulin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9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mIU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0.509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0.417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0.590)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0.536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0.447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0.614)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0.565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0.481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0.639)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0.295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0.186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0.398)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0.601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0.522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0.671)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453043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Adiponectin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microgr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5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0.109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0.226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0.012)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-0.166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0.281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-0.046)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-0.185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0.299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-0.066)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0.046</a:t>
                      </a:r>
                      <a:r>
                        <a:rPr lang="fr-CH" sz="10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fr-CH" sz="1000" kern="1200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0.075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0.166)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-0.229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0.341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-0.112)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642784"/>
                  </a:ext>
                </a:extLst>
              </a:tr>
              <a:tr h="324290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Leptin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fr-FR" sz="9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microgr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/L)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0.733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0.672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0.785)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0.743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0.684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0.793)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0.702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0.635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0.758)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0.576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0.490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0.652)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0.681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0.610 to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0.740)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4" marR="411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93047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99609" y="476672"/>
            <a:ext cx="7744779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GB" sz="1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(continued)</a:t>
            </a:r>
            <a:r>
              <a:rPr lang="en-GB" sz="12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Correlations between cardiovascular and metabolic risk factors and anthropometric, BIA and DXA measurements.</a:t>
            </a:r>
            <a:endParaRPr lang="fr-CH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5805264"/>
            <a:ext cx="78328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000" dirty="0">
                <a:solidFill>
                  <a:prstClr val="black"/>
                </a:solidFill>
              </a:rPr>
              <a:t>BIA: bioelectrical impedance analysis; BMI: body mass index; cm: centimetre; DXA: dual-energy X-ray </a:t>
            </a:r>
            <a:r>
              <a:rPr lang="en-GB" sz="1000" dirty="0" smtClean="0">
                <a:solidFill>
                  <a:prstClr val="black"/>
                </a:solidFill>
              </a:rPr>
              <a:t>absorptiometry; </a:t>
            </a:r>
            <a:r>
              <a:rPr lang="en-GB" sz="1000" dirty="0" smtClean="0">
                <a:solidFill>
                  <a:prstClr val="black"/>
                </a:solidFill>
              </a:rPr>
              <a:t>gr</a:t>
            </a:r>
            <a:r>
              <a:rPr lang="en-GB" sz="1000" dirty="0">
                <a:solidFill>
                  <a:prstClr val="black"/>
                </a:solidFill>
              </a:rPr>
              <a:t>: gram; VAT: visceral adipose </a:t>
            </a:r>
            <a:r>
              <a:rPr lang="en-GB" sz="1000" dirty="0" smtClean="0">
                <a:solidFill>
                  <a:prstClr val="black"/>
                </a:solidFill>
              </a:rPr>
              <a:t>tissue.</a:t>
            </a:r>
            <a:endParaRPr lang="en-GB" sz="1000" dirty="0">
              <a:solidFill>
                <a:prstClr val="black"/>
              </a:solidFill>
            </a:endParaRPr>
          </a:p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Results 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 expressed as Spearman rank correlation coefficient and </a:t>
            </a:r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their 99% confidence intervals.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 </a:t>
            </a:r>
            <a:r>
              <a:rPr lang="en-US" sz="1000" dirty="0">
                <a:solidFill>
                  <a:prstClr val="black"/>
                </a:solidFill>
              </a:rPr>
              <a:t>value was &lt;0.001 for all results, except those marked with </a:t>
            </a:r>
            <a:r>
              <a:rPr lang="en-US" sz="1000" baseline="30000" dirty="0" smtClean="0">
                <a:solidFill>
                  <a:prstClr val="black"/>
                </a:solidFill>
              </a:rPr>
              <a:t>a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prstClr val="black"/>
                </a:solidFill>
              </a:rPr>
              <a:t>(not significant</a:t>
            </a:r>
            <a:r>
              <a:rPr lang="en-US" sz="1000" dirty="0" smtClean="0">
                <a:solidFill>
                  <a:prstClr val="black"/>
                </a:solidFill>
              </a:rPr>
              <a:t>).</a:t>
            </a:r>
            <a:endParaRPr lang="en-GB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75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339837"/>
              </p:ext>
            </p:extLst>
          </p:nvPr>
        </p:nvGraphicFramePr>
        <p:xfrm>
          <a:off x="960438" y="1196752"/>
          <a:ext cx="7222683" cy="4244815"/>
        </p:xfrm>
        <a:graphic>
          <a:graphicData uri="http://schemas.openxmlformats.org/drawingml/2006/table">
            <a:tbl>
              <a:tblPr firstRow="1" firstCol="1" bandRow="1"/>
              <a:tblGrid>
                <a:gridCol w="2316413">
                  <a:extLst>
                    <a:ext uri="{9D8B030D-6E8A-4147-A177-3AD203B41FA5}">
                      <a16:colId xmlns:a16="http://schemas.microsoft.com/office/drawing/2014/main" val="2157514611"/>
                    </a:ext>
                  </a:extLst>
                </a:gridCol>
                <a:gridCol w="776328">
                  <a:extLst>
                    <a:ext uri="{9D8B030D-6E8A-4147-A177-3AD203B41FA5}">
                      <a16:colId xmlns:a16="http://schemas.microsoft.com/office/drawing/2014/main" val="336681825"/>
                    </a:ext>
                  </a:extLst>
                </a:gridCol>
                <a:gridCol w="1042229">
                  <a:extLst>
                    <a:ext uri="{9D8B030D-6E8A-4147-A177-3AD203B41FA5}">
                      <a16:colId xmlns:a16="http://schemas.microsoft.com/office/drawing/2014/main" val="1251817258"/>
                    </a:ext>
                  </a:extLst>
                </a:gridCol>
                <a:gridCol w="1104461">
                  <a:extLst>
                    <a:ext uri="{9D8B030D-6E8A-4147-A177-3AD203B41FA5}">
                      <a16:colId xmlns:a16="http://schemas.microsoft.com/office/drawing/2014/main" val="2170794096"/>
                    </a:ext>
                  </a:extLst>
                </a:gridCol>
                <a:gridCol w="1104461">
                  <a:extLst>
                    <a:ext uri="{9D8B030D-6E8A-4147-A177-3AD203B41FA5}">
                      <a16:colId xmlns:a16="http://schemas.microsoft.com/office/drawing/2014/main" val="1111621616"/>
                    </a:ext>
                  </a:extLst>
                </a:gridCol>
                <a:gridCol w="878791">
                  <a:extLst>
                    <a:ext uri="{9D8B030D-6E8A-4147-A177-3AD203B41FA5}">
                      <a16:colId xmlns:a16="http://schemas.microsoft.com/office/drawing/2014/main" val="2971213006"/>
                    </a:ext>
                  </a:extLst>
                </a:gridCol>
              </a:tblGrid>
              <a:tr h="6942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Beta coefficient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VAT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fr-FR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without VAT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fr-FR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with VAT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explained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059767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Blood pressure</a:t>
                      </a:r>
                      <a:endParaRPr lang="fr-CH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864885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Systolic (mm Hg)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0.158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19.4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696138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Diastolic (mm Hg)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0.247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556457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Lipid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markers</a:t>
                      </a:r>
                      <a:endParaRPr lang="fr-CH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180964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cholesterol (mmol/L)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0.026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0.079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003353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HDL cholesterol (mmol/L)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-0.427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63067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LDL </a:t>
                      </a:r>
                      <a:r>
                        <a:rPr lang="fr-FR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cholesterol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(mmol/L)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0.193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65418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/HDL cholesterol ratio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0.426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16.4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825269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Triglycerides (mmol/L)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 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8878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Metabolic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markers</a:t>
                      </a: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572772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Glucose (mmol/L)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345176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Insulin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(mg/L)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0.524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33.3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25.3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093838"/>
                  </a:ext>
                </a:extLst>
              </a:tr>
              <a:tr h="231383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Adiponectin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microgr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/L)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-0.243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fr-CH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 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719174"/>
                  </a:ext>
                </a:extLst>
              </a:tr>
              <a:tr h="254522">
                <a:tc>
                  <a:txBody>
                    <a:bodyPr/>
                    <a:lstStyle/>
                    <a:p>
                      <a:pPr marL="1295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Leptin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microgr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/L)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0.626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38.7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37.5 </a:t>
                      </a:r>
                      <a:endParaRPr lang="fr-CH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446176"/>
                  </a:ext>
                </a:extLst>
              </a:tr>
              <a:tr h="288053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02" marR="44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472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60437" y="476672"/>
            <a:ext cx="72226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GB" sz="1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4: 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Variability of blood pressure and blood tests explained by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visceral adipose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endParaRPr lang="fr-CH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8006" y="5441570"/>
            <a:ext cx="7427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1000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000" dirty="0" smtClean="0">
                <a:solidFill>
                  <a:prstClr val="black"/>
                </a:solidFill>
              </a:rPr>
              <a:t>The </a:t>
            </a:r>
            <a:r>
              <a:rPr lang="en-US" sz="1000" dirty="0">
                <a:solidFill>
                  <a:prstClr val="black"/>
                </a:solidFill>
              </a:rPr>
              <a:t>variability of the CMRF </a:t>
            </a:r>
            <a:r>
              <a:rPr lang="en-US" sz="1000" dirty="0" smtClean="0">
                <a:solidFill>
                  <a:prstClr val="black"/>
                </a:solidFill>
              </a:rPr>
              <a:t>was </a:t>
            </a:r>
            <a:r>
              <a:rPr lang="en-US" sz="1000" dirty="0">
                <a:solidFill>
                  <a:prstClr val="black"/>
                </a:solidFill>
              </a:rPr>
              <a:t>assessed by estimating the increment in the R-square value of a linear regression model using </a:t>
            </a:r>
            <a:r>
              <a:rPr lang="en-US" sz="1000" dirty="0" smtClean="0">
                <a:solidFill>
                  <a:prstClr val="black"/>
                </a:solidFill>
              </a:rPr>
              <a:t>the </a:t>
            </a:r>
            <a:r>
              <a:rPr lang="en-US" sz="1000" dirty="0">
                <a:solidFill>
                  <a:prstClr val="black"/>
                </a:solidFill>
              </a:rPr>
              <a:t>CMRF as dependent variable and age, antihypertensive, lipid-lowering or antidiabetic therapy (if needed) and VAT as independent variables, relative to the same model omitting </a:t>
            </a:r>
            <a:r>
              <a:rPr lang="en-US" sz="1000" dirty="0" smtClean="0">
                <a:solidFill>
                  <a:prstClr val="black"/>
                </a:solidFill>
              </a:rPr>
              <a:t>VAT. </a:t>
            </a:r>
            <a:r>
              <a:rPr lang="en-GB" sz="1000" dirty="0">
                <a:solidFill>
                  <a:prstClr val="black"/>
                </a:solidFill>
              </a:rPr>
              <a:t>VAT: visceral adipose tissue.</a:t>
            </a:r>
          </a:p>
          <a:p>
            <a:pPr lvl="0"/>
            <a:endParaRPr lang="en-GB" sz="10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7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1784</Words>
  <Application>Microsoft Office PowerPoint</Application>
  <PresentationFormat>Affichage à l'écran (4:3)</PresentationFormat>
  <Paragraphs>546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Lamy Olivier</dc:creator>
  <cp:lastModifiedBy>Stamm Elisabeth</cp:lastModifiedBy>
  <cp:revision>28</cp:revision>
  <cp:lastPrinted>2021-09-30T06:39:09Z</cp:lastPrinted>
  <dcterms:created xsi:type="dcterms:W3CDTF">2019-11-05T08:59:19Z</dcterms:created>
  <dcterms:modified xsi:type="dcterms:W3CDTF">2021-10-01T13:57:04Z</dcterms:modified>
</cp:coreProperties>
</file>