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1877" y="3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err="1"/>
              <a:t>gstyle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pPr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pPr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pPr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pPr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pPr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pPr/>
              <a:t>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pPr/>
              <a:t>1/17/2021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pPr/>
              <a:t>1/17/2021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pPr/>
              <a:t>1/17/2021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pPr/>
              <a:t>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24C-E7A2-4A6D-A4BD-CDB6C1C03172}" type="datetimeFigureOut">
              <a:rPr lang="en-US" smtClean="0"/>
              <a:pPr/>
              <a:t>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724C-E7A2-4A6D-A4BD-CDB6C1C03172}" type="datetimeFigureOut">
              <a:rPr lang="en-US" smtClean="0"/>
              <a:pPr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3A10D-7D5E-4932-A76F-CD1632FD3D96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8680" y="323528"/>
            <a:ext cx="5760640" cy="1038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70"/>
              </a:spcBef>
              <a:spcAft>
                <a:spcPts val="600"/>
              </a:spcAft>
            </a:pP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Supplemental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</a:t>
            </a:r>
            <a:endParaRPr lang="fr-CH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270"/>
              </a:spcBef>
              <a:spcAft>
                <a:spcPts val="6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Baratali et al.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 of dietary and obesity genetic risk scores on weight gain</a:t>
            </a:r>
            <a:endParaRPr lang="fr-CH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40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18933" y="1475656"/>
            <a:ext cx="180690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CH" dirty="0"/>
              <a:t>Initial </a:t>
            </a:r>
            <a:r>
              <a:rPr lang="fr-CH" dirty="0" err="1"/>
              <a:t>sample</a:t>
            </a:r>
            <a:endParaRPr lang="fr-CH" dirty="0"/>
          </a:p>
          <a:p>
            <a:pPr algn="ctr"/>
            <a:r>
              <a:rPr lang="fr-CH" dirty="0"/>
              <a:t>N=5064 (100%)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322753" y="8318157"/>
            <a:ext cx="199926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CH" dirty="0"/>
              <a:t>First </a:t>
            </a:r>
            <a:r>
              <a:rPr lang="fr-CH" dirty="0" err="1"/>
              <a:t>analysis</a:t>
            </a:r>
            <a:endParaRPr lang="fr-CH" dirty="0"/>
          </a:p>
          <a:p>
            <a:pPr algn="ctr"/>
            <a:r>
              <a:rPr lang="fr-CH" dirty="0"/>
              <a:t>N=3033 (</a:t>
            </a:r>
            <a:r>
              <a:rPr lang="en-US" dirty="0"/>
              <a:t>59.89</a:t>
            </a:r>
            <a:r>
              <a:rPr lang="fr-CH" dirty="0"/>
              <a:t>%)</a:t>
            </a:r>
          </a:p>
        </p:txBody>
      </p:sp>
      <p:cxnSp>
        <p:nvCxnSpPr>
          <p:cNvPr id="9" name="Connecteur droit avec flèche 8"/>
          <p:cNvCxnSpPr>
            <a:stCxn id="4" idx="2"/>
            <a:endCxn id="5" idx="0"/>
          </p:cNvCxnSpPr>
          <p:nvPr/>
        </p:nvCxnSpPr>
        <p:spPr>
          <a:xfrm>
            <a:off x="2322386" y="2121987"/>
            <a:ext cx="0" cy="619617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Forme 9"/>
          <p:cNvCxnSpPr>
            <a:stCxn id="4" idx="2"/>
            <a:endCxn id="14" idx="1"/>
          </p:cNvCxnSpPr>
          <p:nvPr/>
        </p:nvCxnSpPr>
        <p:spPr>
          <a:xfrm rot="16200000" flipH="1">
            <a:off x="1854631" y="2589742"/>
            <a:ext cx="2598551" cy="1663040"/>
          </a:xfrm>
          <a:prstGeom prst="bentConnector2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3985426" y="4397372"/>
            <a:ext cx="203132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CH" dirty="0"/>
              <a:t>No </a:t>
            </a:r>
            <a:r>
              <a:rPr lang="fr-CH" dirty="0" err="1"/>
              <a:t>anthropometry</a:t>
            </a:r>
            <a:endParaRPr lang="fr-CH" dirty="0"/>
          </a:p>
          <a:p>
            <a:r>
              <a:rPr lang="fr-CH" dirty="0"/>
              <a:t>N=36 (0.71%)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985426" y="2453156"/>
            <a:ext cx="187102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CH" dirty="0"/>
              <a:t>No </a:t>
            </a:r>
            <a:r>
              <a:rPr lang="fr-CH" dirty="0" err="1"/>
              <a:t>genetic</a:t>
            </a:r>
            <a:r>
              <a:rPr lang="fr-CH" dirty="0"/>
              <a:t> data</a:t>
            </a:r>
          </a:p>
          <a:p>
            <a:r>
              <a:rPr lang="fr-CH" dirty="0"/>
              <a:t>N=955 (18.86%)</a:t>
            </a:r>
          </a:p>
        </p:txBody>
      </p:sp>
      <p:cxnSp>
        <p:nvCxnSpPr>
          <p:cNvPr id="18" name="Forme 17"/>
          <p:cNvCxnSpPr>
            <a:cxnSpLocks/>
            <a:stCxn id="4" idx="2"/>
            <a:endCxn id="16" idx="1"/>
          </p:cNvCxnSpPr>
          <p:nvPr/>
        </p:nvCxnSpPr>
        <p:spPr>
          <a:xfrm rot="16200000" flipH="1">
            <a:off x="2826739" y="1617634"/>
            <a:ext cx="654335" cy="1663040"/>
          </a:xfrm>
          <a:prstGeom prst="bentConnector2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3985426" y="5374872"/>
            <a:ext cx="174278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CH" dirty="0"/>
              <a:t>No </a:t>
            </a:r>
            <a:r>
              <a:rPr lang="fr-CH" dirty="0" err="1"/>
              <a:t>covariates</a:t>
            </a:r>
            <a:endParaRPr lang="fr-CH" dirty="0"/>
          </a:p>
          <a:p>
            <a:r>
              <a:rPr lang="fr-CH" dirty="0"/>
              <a:t>N=363 (7.17%)</a:t>
            </a:r>
          </a:p>
        </p:txBody>
      </p:sp>
      <p:cxnSp>
        <p:nvCxnSpPr>
          <p:cNvPr id="22" name="Forme 21"/>
          <p:cNvCxnSpPr>
            <a:stCxn id="4" idx="2"/>
            <a:endCxn id="21" idx="1"/>
          </p:cNvCxnSpPr>
          <p:nvPr/>
        </p:nvCxnSpPr>
        <p:spPr>
          <a:xfrm rot="16200000" flipH="1">
            <a:off x="1365881" y="3078492"/>
            <a:ext cx="3576051" cy="1663040"/>
          </a:xfrm>
          <a:prstGeom prst="bentConnector2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Forme 9">
            <a:extLst>
              <a:ext uri="{FF2B5EF4-FFF2-40B4-BE49-F238E27FC236}">
                <a16:creationId xmlns:a16="http://schemas.microsoft.com/office/drawing/2014/main" id="{522B5FB1-CBB1-4B42-AB04-B46732E4E8F1}"/>
              </a:ext>
            </a:extLst>
          </p:cNvPr>
          <p:cNvCxnSpPr>
            <a:cxnSpLocks/>
            <a:stCxn id="4" idx="2"/>
            <a:endCxn id="19" idx="1"/>
          </p:cNvCxnSpPr>
          <p:nvPr/>
        </p:nvCxnSpPr>
        <p:spPr>
          <a:xfrm rot="16200000" flipH="1">
            <a:off x="2343381" y="2100992"/>
            <a:ext cx="1621051" cy="1663040"/>
          </a:xfrm>
          <a:prstGeom prst="bentConnector2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8DA0F287-22D4-4B3D-9E59-8FF0F7974254}"/>
              </a:ext>
            </a:extLst>
          </p:cNvPr>
          <p:cNvSpPr txBox="1"/>
          <p:nvPr/>
        </p:nvSpPr>
        <p:spPr>
          <a:xfrm>
            <a:off x="3985426" y="3419872"/>
            <a:ext cx="2160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CH" dirty="0"/>
              <a:t>No </a:t>
            </a:r>
            <a:r>
              <a:rPr lang="fr-CH" dirty="0" err="1"/>
              <a:t>dietary</a:t>
            </a:r>
            <a:r>
              <a:rPr lang="fr-CH" dirty="0"/>
              <a:t> scores</a:t>
            </a:r>
          </a:p>
          <a:p>
            <a:r>
              <a:rPr lang="fr-CH" dirty="0"/>
              <a:t>N=407 (8.04%)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01300DA-41E0-47C2-8C01-574C98C99B0C}"/>
              </a:ext>
            </a:extLst>
          </p:cNvPr>
          <p:cNvSpPr txBox="1"/>
          <p:nvPr/>
        </p:nvSpPr>
        <p:spPr>
          <a:xfrm>
            <a:off x="3985426" y="6352372"/>
            <a:ext cx="174278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CH" dirty="0" err="1"/>
              <a:t>Slimming</a:t>
            </a:r>
            <a:r>
              <a:rPr lang="fr-CH" dirty="0"/>
              <a:t> </a:t>
            </a:r>
            <a:r>
              <a:rPr lang="fr-CH" dirty="0" err="1"/>
              <a:t>diet</a:t>
            </a:r>
            <a:endParaRPr lang="fr-CH" dirty="0"/>
          </a:p>
          <a:p>
            <a:r>
              <a:rPr lang="fr-CH" dirty="0"/>
              <a:t>N=270 (5.33%)</a:t>
            </a:r>
          </a:p>
        </p:txBody>
      </p:sp>
      <p:cxnSp>
        <p:nvCxnSpPr>
          <p:cNvPr id="23" name="Forme 21">
            <a:extLst>
              <a:ext uri="{FF2B5EF4-FFF2-40B4-BE49-F238E27FC236}">
                <a16:creationId xmlns:a16="http://schemas.microsoft.com/office/drawing/2014/main" id="{0A893DE6-5B3F-4FD1-ABF6-92DC2298A3A3}"/>
              </a:ext>
            </a:extLst>
          </p:cNvPr>
          <p:cNvCxnSpPr>
            <a:cxnSpLocks/>
            <a:stCxn id="4" idx="2"/>
            <a:endCxn id="20" idx="1"/>
          </p:cNvCxnSpPr>
          <p:nvPr/>
        </p:nvCxnSpPr>
        <p:spPr>
          <a:xfrm rot="16200000" flipH="1">
            <a:off x="877131" y="3567242"/>
            <a:ext cx="4553551" cy="1663040"/>
          </a:xfrm>
          <a:prstGeom prst="bentConnector2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60990" y="98958"/>
            <a:ext cx="6120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Supplemental figure 1</a:t>
            </a: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selection procedure for the cross-sectional analysis of the associations between genetic scores and dietary intake with obesity markers, </a:t>
            </a:r>
            <a:r>
              <a:rPr lang="en-GB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CoLaus</a:t>
            </a: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study, Lausanne, Switzerland, 2009-2012.</a:t>
            </a:r>
            <a:endParaRPr lang="fr-CH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806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18933" y="1547664"/>
            <a:ext cx="180690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CH" dirty="0"/>
              <a:t>Initial </a:t>
            </a:r>
            <a:r>
              <a:rPr lang="fr-CH" dirty="0" err="1"/>
              <a:t>sample</a:t>
            </a:r>
            <a:endParaRPr lang="fr-CH" dirty="0"/>
          </a:p>
          <a:p>
            <a:pPr algn="ctr"/>
            <a:r>
              <a:rPr lang="fr-CH" dirty="0"/>
              <a:t>N=5064 (100%)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386873" y="8390165"/>
            <a:ext cx="187102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CH" dirty="0"/>
              <a:t>Second </a:t>
            </a:r>
            <a:r>
              <a:rPr lang="fr-CH" dirty="0" err="1"/>
              <a:t>analysis</a:t>
            </a:r>
            <a:endParaRPr lang="fr-CH" dirty="0"/>
          </a:p>
          <a:p>
            <a:pPr algn="ctr"/>
            <a:r>
              <a:rPr lang="fr-CH"/>
              <a:t>N=2542 </a:t>
            </a:r>
            <a:r>
              <a:rPr lang="fr-CH" dirty="0"/>
              <a:t>(</a:t>
            </a:r>
            <a:r>
              <a:rPr lang="en-US" dirty="0"/>
              <a:t>50.2</a:t>
            </a:r>
            <a:r>
              <a:rPr lang="fr-CH" dirty="0"/>
              <a:t>%)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978676" y="7412664"/>
            <a:ext cx="174278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CH" dirty="0"/>
              <a:t>No follow-up</a:t>
            </a:r>
          </a:p>
          <a:p>
            <a:r>
              <a:rPr lang="fr-CH" dirty="0"/>
              <a:t>N=491 (9.70%)</a:t>
            </a:r>
          </a:p>
        </p:txBody>
      </p:sp>
      <p:cxnSp>
        <p:nvCxnSpPr>
          <p:cNvPr id="9" name="Connecteur droit avec flèche 8"/>
          <p:cNvCxnSpPr>
            <a:stCxn id="4" idx="2"/>
            <a:endCxn id="5" idx="0"/>
          </p:cNvCxnSpPr>
          <p:nvPr/>
        </p:nvCxnSpPr>
        <p:spPr>
          <a:xfrm>
            <a:off x="2322386" y="2193995"/>
            <a:ext cx="0" cy="619617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Forme 10"/>
          <p:cNvCxnSpPr>
            <a:stCxn id="4" idx="2"/>
            <a:endCxn id="7" idx="1"/>
          </p:cNvCxnSpPr>
          <p:nvPr/>
        </p:nvCxnSpPr>
        <p:spPr>
          <a:xfrm rot="16200000" flipH="1">
            <a:off x="379614" y="4136767"/>
            <a:ext cx="5541835" cy="1656290"/>
          </a:xfrm>
          <a:prstGeom prst="bentConnector2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Forme 9"/>
          <p:cNvCxnSpPr>
            <a:stCxn id="4" idx="2"/>
            <a:endCxn id="14" idx="1"/>
          </p:cNvCxnSpPr>
          <p:nvPr/>
        </p:nvCxnSpPr>
        <p:spPr>
          <a:xfrm rot="16200000" flipH="1">
            <a:off x="1845864" y="2670517"/>
            <a:ext cx="2609335" cy="1656290"/>
          </a:xfrm>
          <a:prstGeom prst="bentConnector2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3978676" y="4480164"/>
            <a:ext cx="203132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CH" dirty="0"/>
              <a:t>No </a:t>
            </a:r>
            <a:r>
              <a:rPr lang="fr-CH" dirty="0" err="1"/>
              <a:t>anthropometry</a:t>
            </a:r>
            <a:endParaRPr lang="fr-CH" dirty="0"/>
          </a:p>
          <a:p>
            <a:r>
              <a:rPr lang="fr-CH" dirty="0"/>
              <a:t>N=36 (0.71%)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978677" y="2525164"/>
            <a:ext cx="187102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CH" dirty="0"/>
              <a:t>No </a:t>
            </a:r>
            <a:r>
              <a:rPr lang="fr-CH" dirty="0" err="1"/>
              <a:t>genetic</a:t>
            </a:r>
            <a:r>
              <a:rPr lang="fr-CH" dirty="0"/>
              <a:t> data</a:t>
            </a:r>
          </a:p>
          <a:p>
            <a:r>
              <a:rPr lang="fr-CH" dirty="0"/>
              <a:t>N=955 (18.86%)</a:t>
            </a:r>
          </a:p>
        </p:txBody>
      </p:sp>
      <p:cxnSp>
        <p:nvCxnSpPr>
          <p:cNvPr id="18" name="Forme 17"/>
          <p:cNvCxnSpPr>
            <a:stCxn id="4" idx="2"/>
            <a:endCxn id="16" idx="1"/>
          </p:cNvCxnSpPr>
          <p:nvPr/>
        </p:nvCxnSpPr>
        <p:spPr>
          <a:xfrm rot="16200000" flipH="1">
            <a:off x="2823364" y="1693016"/>
            <a:ext cx="654335" cy="1656291"/>
          </a:xfrm>
          <a:prstGeom prst="bentConnector2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3978676" y="5457664"/>
            <a:ext cx="174278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CH" dirty="0"/>
              <a:t>No </a:t>
            </a:r>
            <a:r>
              <a:rPr lang="fr-CH" dirty="0" err="1"/>
              <a:t>covariates</a:t>
            </a:r>
            <a:endParaRPr lang="fr-CH" dirty="0"/>
          </a:p>
          <a:p>
            <a:r>
              <a:rPr lang="fr-CH" dirty="0"/>
              <a:t>N=363 (7.17%)</a:t>
            </a:r>
          </a:p>
        </p:txBody>
      </p:sp>
      <p:cxnSp>
        <p:nvCxnSpPr>
          <p:cNvPr id="22" name="Forme 21"/>
          <p:cNvCxnSpPr>
            <a:stCxn id="4" idx="2"/>
            <a:endCxn id="21" idx="1"/>
          </p:cNvCxnSpPr>
          <p:nvPr/>
        </p:nvCxnSpPr>
        <p:spPr>
          <a:xfrm rot="16200000" flipH="1">
            <a:off x="1357114" y="3159267"/>
            <a:ext cx="3586835" cy="1656290"/>
          </a:xfrm>
          <a:prstGeom prst="bentConnector2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Forme 9">
            <a:extLst>
              <a:ext uri="{FF2B5EF4-FFF2-40B4-BE49-F238E27FC236}">
                <a16:creationId xmlns:a16="http://schemas.microsoft.com/office/drawing/2014/main" id="{522B5FB1-CBB1-4B42-AB04-B46732E4E8F1}"/>
              </a:ext>
            </a:extLst>
          </p:cNvPr>
          <p:cNvCxnSpPr>
            <a:cxnSpLocks/>
            <a:stCxn id="4" idx="2"/>
            <a:endCxn id="19" idx="1"/>
          </p:cNvCxnSpPr>
          <p:nvPr/>
        </p:nvCxnSpPr>
        <p:spPr>
          <a:xfrm rot="16200000" flipH="1">
            <a:off x="2334615" y="2181766"/>
            <a:ext cx="1631835" cy="1656292"/>
          </a:xfrm>
          <a:prstGeom prst="bentConnector2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8DA0F287-22D4-4B3D-9E59-8FF0F7974254}"/>
              </a:ext>
            </a:extLst>
          </p:cNvPr>
          <p:cNvSpPr txBox="1"/>
          <p:nvPr/>
        </p:nvSpPr>
        <p:spPr>
          <a:xfrm>
            <a:off x="3978678" y="3502664"/>
            <a:ext cx="2160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CH" dirty="0"/>
              <a:t>No </a:t>
            </a:r>
            <a:r>
              <a:rPr lang="fr-CH" dirty="0" err="1"/>
              <a:t>dietary</a:t>
            </a:r>
            <a:r>
              <a:rPr lang="fr-CH" dirty="0"/>
              <a:t> scores</a:t>
            </a:r>
          </a:p>
          <a:p>
            <a:r>
              <a:rPr lang="fr-CH" dirty="0"/>
              <a:t>N=407 (8.04%)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01300DA-41E0-47C2-8C01-574C98C99B0C}"/>
              </a:ext>
            </a:extLst>
          </p:cNvPr>
          <p:cNvSpPr txBox="1"/>
          <p:nvPr/>
        </p:nvSpPr>
        <p:spPr>
          <a:xfrm>
            <a:off x="3978676" y="6435164"/>
            <a:ext cx="174278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CH" dirty="0" err="1"/>
              <a:t>Slimming</a:t>
            </a:r>
            <a:r>
              <a:rPr lang="fr-CH" dirty="0"/>
              <a:t> </a:t>
            </a:r>
            <a:r>
              <a:rPr lang="fr-CH" dirty="0" err="1"/>
              <a:t>diet</a:t>
            </a:r>
            <a:endParaRPr lang="fr-CH" dirty="0"/>
          </a:p>
          <a:p>
            <a:r>
              <a:rPr lang="fr-CH" dirty="0"/>
              <a:t>N=270 (5.33%)</a:t>
            </a:r>
          </a:p>
        </p:txBody>
      </p:sp>
      <p:cxnSp>
        <p:nvCxnSpPr>
          <p:cNvPr id="23" name="Forme 21">
            <a:extLst>
              <a:ext uri="{FF2B5EF4-FFF2-40B4-BE49-F238E27FC236}">
                <a16:creationId xmlns:a16="http://schemas.microsoft.com/office/drawing/2014/main" id="{0A893DE6-5B3F-4FD1-ABF6-92DC2298A3A3}"/>
              </a:ext>
            </a:extLst>
          </p:cNvPr>
          <p:cNvCxnSpPr>
            <a:cxnSpLocks/>
            <a:stCxn id="4" idx="2"/>
            <a:endCxn id="20" idx="1"/>
          </p:cNvCxnSpPr>
          <p:nvPr/>
        </p:nvCxnSpPr>
        <p:spPr>
          <a:xfrm rot="16200000" flipH="1">
            <a:off x="868364" y="3648017"/>
            <a:ext cx="4564335" cy="1656290"/>
          </a:xfrm>
          <a:prstGeom prst="bentConnector2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69000" y="248064"/>
            <a:ext cx="6120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800"/>
              </a:spcAft>
            </a:pPr>
            <a:r>
              <a:rPr lang="en-GB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Supplemental figure 2</a:t>
            </a: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selection procedure for the prospective analysis of the associations between genetic scores and dietary intake with obesity markers, </a:t>
            </a:r>
            <a:r>
              <a:rPr lang="en-GB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CoLaus</a:t>
            </a: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study, Lausanne, Switzerland, 2009-2012 and 2014-2017.</a:t>
            </a:r>
            <a:endParaRPr lang="fr-CH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87873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177</Words>
  <Application>Microsoft Office PowerPoint</Application>
  <PresentationFormat>Affichage à l'écran (4:3)</PresentationFormat>
  <Paragraphs>34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Blank</vt:lpstr>
      <vt:lpstr>Présentation PowerPoint</vt:lpstr>
      <vt:lpstr>Présentation PowerPoint</vt:lpstr>
      <vt:lpstr>Présentation PowerPoint</vt:lpstr>
    </vt:vector>
  </TitlesOfParts>
  <Company>CHUV | Centre hospitalier universitaire vaudois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Pedro Marques-Vidal</dc:creator>
  <cp:lastModifiedBy>Pedro Marques-Vidal</cp:lastModifiedBy>
  <cp:revision>21</cp:revision>
  <dcterms:created xsi:type="dcterms:W3CDTF">2014-02-24T14:25:55Z</dcterms:created>
  <dcterms:modified xsi:type="dcterms:W3CDTF">2021-01-17T12:48:57Z</dcterms:modified>
</cp:coreProperties>
</file>