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1" r:id="rId2"/>
    <p:sldId id="272" r:id="rId3"/>
    <p:sldId id="262" r:id="rId4"/>
    <p:sldId id="256" r:id="rId5"/>
    <p:sldId id="261" r:id="rId6"/>
    <p:sldId id="264" r:id="rId7"/>
    <p:sldId id="260" r:id="rId8"/>
    <p:sldId id="268" r:id="rId9"/>
    <p:sldId id="269" r:id="rId1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000BFD"/>
    <a:srgbClr val="00CC00"/>
    <a:srgbClr val="009900"/>
    <a:srgbClr val="008000"/>
    <a:srgbClr val="FF7C80"/>
    <a:srgbClr val="FF3300"/>
    <a:srgbClr val="0000CC"/>
    <a:srgbClr val="800080"/>
    <a:srgbClr val="CC009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94" autoAdjust="0"/>
    <p:restoredTop sz="50000" autoAdjust="0"/>
  </p:normalViewPr>
  <p:slideViewPr>
    <p:cSldViewPr snapToGrid="0" snapToObjects="1">
      <p:cViewPr>
        <p:scale>
          <a:sx n="178" d="100"/>
          <a:sy n="178" d="100"/>
        </p:scale>
        <p:origin x="144"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pl-PL" smtClean="0"/>
              <a:t>Cliquez et modifiez le titre</a:t>
            </a:r>
            <a:endParaRPr lang="en-GB"/>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Cliquez pour modifier le style des sous-titres du masque</a:t>
            </a:r>
            <a:endParaRPr lang="en-GB"/>
          </a:p>
        </p:txBody>
      </p:sp>
      <p:sp>
        <p:nvSpPr>
          <p:cNvPr id="4" name="Espace réservé de la date 3"/>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5" name="Espace réservé du pied de page 4"/>
          <p:cNvSpPr>
            <a:spLocks noGrp="1"/>
          </p:cNvSpPr>
          <p:nvPr>
            <p:ph type="ftr" sz="quarter" idx="11"/>
          </p:nvPr>
        </p:nvSpPr>
        <p:spPr/>
        <p:txBody>
          <a:bodyPr/>
          <a:lstStyle/>
          <a:p>
            <a:endParaRPr lang="en-GB" dirty="0"/>
          </a:p>
        </p:txBody>
      </p:sp>
      <p:sp>
        <p:nvSpPr>
          <p:cNvPr id="6" name="Espace réservé du numéro de diapositive 5"/>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2121936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pl-PL" smtClean="0"/>
              <a:t>Cliquez et modifiez le titre</a:t>
            </a:r>
            <a:endParaRPr lang="en-GB"/>
          </a:p>
        </p:txBody>
      </p:sp>
      <p:sp>
        <p:nvSpPr>
          <p:cNvPr id="3" name="Espace réservé du texte vertical 2"/>
          <p:cNvSpPr>
            <a:spLocks noGrp="1"/>
          </p:cNvSpPr>
          <p:nvPr>
            <p:ph type="body" orient="vert" idx="1"/>
          </p:nvPr>
        </p:nvSpPr>
        <p:spPr/>
        <p:txBody>
          <a:bodyPr vert="eaVert"/>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4" name="Espace réservé de la date 3"/>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5" name="Espace réservé du pied de page 4"/>
          <p:cNvSpPr>
            <a:spLocks noGrp="1"/>
          </p:cNvSpPr>
          <p:nvPr>
            <p:ph type="ftr" sz="quarter" idx="11"/>
          </p:nvPr>
        </p:nvSpPr>
        <p:spPr/>
        <p:txBody>
          <a:bodyPr/>
          <a:lstStyle/>
          <a:p>
            <a:endParaRPr lang="en-GB" dirty="0"/>
          </a:p>
        </p:txBody>
      </p:sp>
      <p:sp>
        <p:nvSpPr>
          <p:cNvPr id="6" name="Espace réservé du numéro de diapositive 5"/>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27859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pl-PL" smtClean="0"/>
              <a:t>Cliquez et modifiez le titre</a:t>
            </a:r>
            <a:endParaRPr lang="en-GB"/>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4" name="Espace réservé de la date 3"/>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5" name="Espace réservé du pied de page 4"/>
          <p:cNvSpPr>
            <a:spLocks noGrp="1"/>
          </p:cNvSpPr>
          <p:nvPr>
            <p:ph type="ftr" sz="quarter" idx="11"/>
          </p:nvPr>
        </p:nvSpPr>
        <p:spPr/>
        <p:txBody>
          <a:bodyPr/>
          <a:lstStyle/>
          <a:p>
            <a:endParaRPr lang="en-GB" dirty="0"/>
          </a:p>
        </p:txBody>
      </p:sp>
      <p:sp>
        <p:nvSpPr>
          <p:cNvPr id="6" name="Espace réservé du numéro de diapositive 5"/>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283442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pl-PL" smtClean="0"/>
              <a:t>Cliquez et modifiez le titre</a:t>
            </a:r>
            <a:endParaRPr lang="en-GB"/>
          </a:p>
        </p:txBody>
      </p:sp>
      <p:sp>
        <p:nvSpPr>
          <p:cNvPr id="3" name="Espace réservé du contenu 2"/>
          <p:cNvSpPr>
            <a:spLocks noGrp="1"/>
          </p:cNvSpPr>
          <p:nvPr>
            <p:ph idx="1"/>
          </p:nvPr>
        </p:nvSpPr>
        <p:spPr/>
        <p:txBody>
          <a:bodyPr/>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4" name="Espace réservé de la date 3"/>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5" name="Espace réservé du pied de page 4"/>
          <p:cNvSpPr>
            <a:spLocks noGrp="1"/>
          </p:cNvSpPr>
          <p:nvPr>
            <p:ph type="ftr" sz="quarter" idx="11"/>
          </p:nvPr>
        </p:nvSpPr>
        <p:spPr/>
        <p:txBody>
          <a:bodyPr/>
          <a:lstStyle/>
          <a:p>
            <a:endParaRPr lang="en-GB" dirty="0"/>
          </a:p>
        </p:txBody>
      </p:sp>
      <p:sp>
        <p:nvSpPr>
          <p:cNvPr id="6" name="Espace réservé du numéro de diapositive 5"/>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173038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pl-PL" smtClean="0"/>
              <a:t>Cliquez et modifiez le titre</a:t>
            </a:r>
            <a:endParaRPr lang="en-GB"/>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Cliquez pour modifier les styles du texte du masque</a:t>
            </a:r>
          </a:p>
        </p:txBody>
      </p:sp>
      <p:sp>
        <p:nvSpPr>
          <p:cNvPr id="4" name="Espace réservé de la date 3"/>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5" name="Espace réservé du pied de page 4"/>
          <p:cNvSpPr>
            <a:spLocks noGrp="1"/>
          </p:cNvSpPr>
          <p:nvPr>
            <p:ph type="ftr" sz="quarter" idx="11"/>
          </p:nvPr>
        </p:nvSpPr>
        <p:spPr/>
        <p:txBody>
          <a:bodyPr/>
          <a:lstStyle/>
          <a:p>
            <a:endParaRPr lang="en-GB" dirty="0"/>
          </a:p>
        </p:txBody>
      </p:sp>
      <p:sp>
        <p:nvSpPr>
          <p:cNvPr id="6" name="Espace réservé du numéro de diapositive 5"/>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725091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pl-PL" smtClean="0"/>
              <a:t>Cliquez et modifiez le titre</a:t>
            </a:r>
            <a:endParaRPr lang="en-GB"/>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5" name="Espace réservé de la date 4"/>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6" name="Espace réservé du pied de page 5"/>
          <p:cNvSpPr>
            <a:spLocks noGrp="1"/>
          </p:cNvSpPr>
          <p:nvPr>
            <p:ph type="ftr" sz="quarter" idx="11"/>
          </p:nvPr>
        </p:nvSpPr>
        <p:spPr/>
        <p:txBody>
          <a:bodyPr/>
          <a:lstStyle/>
          <a:p>
            <a:endParaRPr lang="en-GB" dirty="0"/>
          </a:p>
        </p:txBody>
      </p:sp>
      <p:sp>
        <p:nvSpPr>
          <p:cNvPr id="7" name="Espace réservé du numéro de diapositive 6"/>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2016042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pl-PL" smtClean="0"/>
              <a:t>Cliquez et modifiez le titre</a:t>
            </a:r>
            <a:endParaRPr lang="en-GB"/>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7" name="Espace réservé de la date 6"/>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8" name="Espace réservé du pied de page 7"/>
          <p:cNvSpPr>
            <a:spLocks noGrp="1"/>
          </p:cNvSpPr>
          <p:nvPr>
            <p:ph type="ftr" sz="quarter" idx="11"/>
          </p:nvPr>
        </p:nvSpPr>
        <p:spPr/>
        <p:txBody>
          <a:bodyPr/>
          <a:lstStyle/>
          <a:p>
            <a:endParaRPr lang="en-GB" dirty="0"/>
          </a:p>
        </p:txBody>
      </p:sp>
      <p:sp>
        <p:nvSpPr>
          <p:cNvPr id="9" name="Espace réservé du numéro de diapositive 8"/>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937477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pl-PL" smtClean="0"/>
              <a:t>Cliquez et modifiez le titre</a:t>
            </a:r>
            <a:endParaRPr lang="en-GB"/>
          </a:p>
        </p:txBody>
      </p:sp>
      <p:sp>
        <p:nvSpPr>
          <p:cNvPr id="3" name="Espace réservé de la date 2"/>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4" name="Espace réservé du pied de page 3"/>
          <p:cNvSpPr>
            <a:spLocks noGrp="1"/>
          </p:cNvSpPr>
          <p:nvPr>
            <p:ph type="ftr" sz="quarter" idx="11"/>
          </p:nvPr>
        </p:nvSpPr>
        <p:spPr/>
        <p:txBody>
          <a:bodyPr/>
          <a:lstStyle/>
          <a:p>
            <a:endParaRPr lang="en-GB" dirty="0"/>
          </a:p>
        </p:txBody>
      </p:sp>
      <p:sp>
        <p:nvSpPr>
          <p:cNvPr id="5" name="Espace réservé du numéro de diapositive 4"/>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378702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3" name="Espace réservé du pied de page 2"/>
          <p:cNvSpPr>
            <a:spLocks noGrp="1"/>
          </p:cNvSpPr>
          <p:nvPr>
            <p:ph type="ftr" sz="quarter" idx="11"/>
          </p:nvPr>
        </p:nvSpPr>
        <p:spPr/>
        <p:txBody>
          <a:bodyPr/>
          <a:lstStyle/>
          <a:p>
            <a:endParaRPr lang="en-GB" dirty="0"/>
          </a:p>
        </p:txBody>
      </p:sp>
      <p:sp>
        <p:nvSpPr>
          <p:cNvPr id="4" name="Espace réservé du numéro de diapositive 3"/>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2973969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pl-PL" smtClean="0"/>
              <a:t>Cliquez et modifiez le titre</a:t>
            </a:r>
            <a:endParaRPr lang="en-GB"/>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Cliquez pour modifier les styles du texte du masque</a:t>
            </a:r>
          </a:p>
        </p:txBody>
      </p:sp>
      <p:sp>
        <p:nvSpPr>
          <p:cNvPr id="5" name="Espace réservé de la date 4"/>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6" name="Espace réservé du pied de page 5"/>
          <p:cNvSpPr>
            <a:spLocks noGrp="1"/>
          </p:cNvSpPr>
          <p:nvPr>
            <p:ph type="ftr" sz="quarter" idx="11"/>
          </p:nvPr>
        </p:nvSpPr>
        <p:spPr/>
        <p:txBody>
          <a:bodyPr/>
          <a:lstStyle/>
          <a:p>
            <a:endParaRPr lang="en-GB" dirty="0"/>
          </a:p>
        </p:txBody>
      </p:sp>
      <p:sp>
        <p:nvSpPr>
          <p:cNvPr id="7" name="Espace réservé du numéro de diapositive 6"/>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1946052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pl-PL" smtClean="0"/>
              <a:t>Cliquez et modifiez le titre</a:t>
            </a:r>
            <a:endParaRPr lang="en-GB"/>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Cliquez pour modifier les styles du texte du masque</a:t>
            </a:r>
          </a:p>
        </p:txBody>
      </p:sp>
      <p:sp>
        <p:nvSpPr>
          <p:cNvPr id="5" name="Espace réservé de la date 4"/>
          <p:cNvSpPr>
            <a:spLocks noGrp="1"/>
          </p:cNvSpPr>
          <p:nvPr>
            <p:ph type="dt" sz="half" idx="10"/>
          </p:nvPr>
        </p:nvSpPr>
        <p:spPr/>
        <p:txBody>
          <a:bodyPr/>
          <a:lstStyle/>
          <a:p>
            <a:fld id="{28C2B11F-3F3D-7349-80B5-678E4ED44538}" type="datetimeFigureOut">
              <a:rPr lang="fr-FR" smtClean="0"/>
              <a:pPr/>
              <a:t>30/11/2016</a:t>
            </a:fld>
            <a:endParaRPr lang="en-GB" dirty="0"/>
          </a:p>
        </p:txBody>
      </p:sp>
      <p:sp>
        <p:nvSpPr>
          <p:cNvPr id="6" name="Espace réservé du pied de page 5"/>
          <p:cNvSpPr>
            <a:spLocks noGrp="1"/>
          </p:cNvSpPr>
          <p:nvPr>
            <p:ph type="ftr" sz="quarter" idx="11"/>
          </p:nvPr>
        </p:nvSpPr>
        <p:spPr/>
        <p:txBody>
          <a:bodyPr/>
          <a:lstStyle/>
          <a:p>
            <a:endParaRPr lang="en-GB" dirty="0"/>
          </a:p>
        </p:txBody>
      </p:sp>
      <p:sp>
        <p:nvSpPr>
          <p:cNvPr id="7" name="Espace réservé du numéro de diapositive 6"/>
          <p:cNvSpPr>
            <a:spLocks noGrp="1"/>
          </p:cNvSpPr>
          <p:nvPr>
            <p:ph type="sldNum" sz="quarter" idx="12"/>
          </p:nvPr>
        </p:nvSpPr>
        <p:spPr/>
        <p:txBody>
          <a:body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27070224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smtClean="0"/>
              <a:t>Cliquez et modifiez le titre</a:t>
            </a:r>
            <a:endParaRPr lang="en-GB"/>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smtClean="0"/>
              <a:t>Cliquez pour modifier les styles du texte du masque</a:t>
            </a:r>
          </a:p>
          <a:p>
            <a:pPr lvl="1"/>
            <a:r>
              <a:rPr lang="pl-PL" smtClean="0"/>
              <a:t>Deuxième niveau</a:t>
            </a:r>
          </a:p>
          <a:p>
            <a:pPr lvl="2"/>
            <a:r>
              <a:rPr lang="pl-PL" smtClean="0"/>
              <a:t>Troisième niveau</a:t>
            </a:r>
          </a:p>
          <a:p>
            <a:pPr lvl="3"/>
            <a:r>
              <a:rPr lang="pl-PL" smtClean="0"/>
              <a:t>Quatrième niveau</a:t>
            </a:r>
          </a:p>
          <a:p>
            <a:pPr lvl="4"/>
            <a:r>
              <a:rPr lang="pl-PL" smtClean="0"/>
              <a:t>Cinquième niveau</a:t>
            </a:r>
            <a:endParaRPr lang="en-GB"/>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C2B11F-3F3D-7349-80B5-678E4ED44538}" type="datetimeFigureOut">
              <a:rPr lang="fr-FR" smtClean="0"/>
              <a:pPr/>
              <a:t>30/11/2016</a:t>
            </a:fld>
            <a:endParaRPr lang="en-GB"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BFEDC-D307-FE41-AACE-4E7E3F2F9959}" type="slidenum">
              <a:rPr lang="en-GB" smtClean="0"/>
              <a:pPr/>
              <a:t>‹N°›</a:t>
            </a:fld>
            <a:endParaRPr lang="en-GB" dirty="0"/>
          </a:p>
        </p:txBody>
      </p:sp>
    </p:spTree>
    <p:extLst>
      <p:ext uri="{BB962C8B-B14F-4D97-AF65-F5344CB8AC3E}">
        <p14:creationId xmlns:p14="http://schemas.microsoft.com/office/powerpoint/2010/main" xmlns="" val="299155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p:nvPr/>
        </p:nvSpPr>
        <p:spPr>
          <a:xfrm>
            <a:off x="1" y="5488812"/>
            <a:ext cx="9144000" cy="646331"/>
          </a:xfrm>
          <a:prstGeom prst="rect">
            <a:avLst/>
          </a:prstGeom>
          <a:noFill/>
        </p:spPr>
        <p:txBody>
          <a:bodyPr wrap="square" rtlCol="0">
            <a:spAutoFit/>
          </a:bodyPr>
          <a:lstStyle/>
          <a:p>
            <a:r>
              <a:rPr lang="en-US" sz="1200" b="1" dirty="0" smtClean="0">
                <a:latin typeface="+mj-lt"/>
                <a:cs typeface="Arial"/>
              </a:rPr>
              <a:t>Supplementary Figure S1. Plasmids used for stable transfections. </a:t>
            </a:r>
            <a:r>
              <a:rPr lang="en-US" sz="1200" dirty="0" smtClean="0">
                <a:latin typeface="+mj-lt"/>
                <a:cs typeface="Arial"/>
              </a:rPr>
              <a:t>A) </a:t>
            </a:r>
            <a:r>
              <a:rPr lang="en-US" sz="1200" dirty="0" err="1" smtClean="0">
                <a:latin typeface="+mj-lt"/>
                <a:cs typeface="Arial"/>
              </a:rPr>
              <a:t>pSV</a:t>
            </a:r>
            <a:r>
              <a:rPr lang="en-US" sz="1200" dirty="0" smtClean="0">
                <a:latin typeface="+mj-lt"/>
                <a:cs typeface="Arial"/>
              </a:rPr>
              <a:t>-puro, B) </a:t>
            </a:r>
            <a:r>
              <a:rPr lang="en-US" sz="1200" dirty="0" err="1" smtClean="0">
                <a:latin typeface="+mj-lt"/>
                <a:cs typeface="Arial"/>
              </a:rPr>
              <a:t>pGEGFP</a:t>
            </a:r>
            <a:r>
              <a:rPr lang="en-US" sz="1200" dirty="0" smtClean="0">
                <a:latin typeface="+mj-lt"/>
                <a:cs typeface="Arial"/>
              </a:rPr>
              <a:t>, C) </a:t>
            </a:r>
            <a:r>
              <a:rPr lang="en-GB" sz="1200" dirty="0" smtClean="0"/>
              <a:t>p1-68-GFP, </a:t>
            </a:r>
            <a:r>
              <a:rPr lang="en-US" sz="1200" dirty="0" smtClean="0">
                <a:latin typeface="+mj-lt"/>
                <a:cs typeface="Arial"/>
              </a:rPr>
              <a:t>D) </a:t>
            </a:r>
            <a:r>
              <a:rPr lang="en-GB" sz="1200" dirty="0" smtClean="0"/>
              <a:t>p1-68-IgG-Hc,</a:t>
            </a:r>
            <a:r>
              <a:rPr lang="en-US" sz="1200" dirty="0" smtClean="0">
                <a:latin typeface="+mj-lt"/>
                <a:cs typeface="Arial"/>
              </a:rPr>
              <a:t> and E) </a:t>
            </a:r>
            <a:r>
              <a:rPr lang="en-GB" sz="1200" dirty="0" smtClean="0"/>
              <a:t>p1-68-IgG-Lc.</a:t>
            </a:r>
            <a:r>
              <a:rPr lang="en-US" sz="1200" dirty="0" smtClean="0">
                <a:latin typeface="+mj-lt"/>
                <a:cs typeface="Arial"/>
              </a:rPr>
              <a:t> Where it is indicated in the text human MAR 1-68 was replaced by human MAR X-29. SV40 – SV40 promoter, Puro – </a:t>
            </a:r>
            <a:r>
              <a:rPr lang="en-US" sz="1200" dirty="0" err="1" smtClean="0">
                <a:latin typeface="+mj-lt"/>
                <a:cs typeface="Arial"/>
              </a:rPr>
              <a:t>puromycin</a:t>
            </a:r>
            <a:r>
              <a:rPr lang="en-US" sz="1200" dirty="0" smtClean="0">
                <a:latin typeface="+mj-lt"/>
                <a:cs typeface="Arial"/>
              </a:rPr>
              <a:t> resistance gene, </a:t>
            </a:r>
            <a:r>
              <a:rPr lang="en-US" sz="1200" dirty="0" err="1" smtClean="0">
                <a:latin typeface="+mj-lt"/>
                <a:cs typeface="Arial"/>
              </a:rPr>
              <a:t>hGAPDH</a:t>
            </a:r>
            <a:r>
              <a:rPr lang="en-US" sz="1200" dirty="0" smtClean="0">
                <a:latin typeface="+mj-lt"/>
                <a:cs typeface="Arial"/>
              </a:rPr>
              <a:t> – human GAPDH promoter, IgG </a:t>
            </a:r>
            <a:r>
              <a:rPr lang="en-US" sz="1200" dirty="0" err="1" smtClean="0">
                <a:latin typeface="+mj-lt"/>
                <a:cs typeface="Arial"/>
              </a:rPr>
              <a:t>Hc</a:t>
            </a:r>
            <a:r>
              <a:rPr lang="en-US" sz="1200" dirty="0" smtClean="0">
                <a:latin typeface="+mj-lt"/>
                <a:cs typeface="Arial"/>
              </a:rPr>
              <a:t> – </a:t>
            </a:r>
            <a:r>
              <a:rPr lang="en-GB" sz="1200" dirty="0"/>
              <a:t>Immunoglobulin G</a:t>
            </a:r>
            <a:r>
              <a:rPr lang="en-US" sz="1200" dirty="0" smtClean="0">
                <a:latin typeface="+mj-lt"/>
                <a:cs typeface="Arial"/>
              </a:rPr>
              <a:t> Heavy chain, IgG </a:t>
            </a:r>
            <a:r>
              <a:rPr lang="en-US" sz="1200" dirty="0" err="1" smtClean="0">
                <a:latin typeface="+mj-lt"/>
                <a:cs typeface="Arial"/>
              </a:rPr>
              <a:t>Lc</a:t>
            </a:r>
            <a:r>
              <a:rPr lang="en-US" sz="1200" dirty="0" smtClean="0">
                <a:latin typeface="+mj-lt"/>
                <a:cs typeface="Arial"/>
              </a:rPr>
              <a:t> - </a:t>
            </a:r>
            <a:r>
              <a:rPr lang="en-GB" sz="1200" dirty="0"/>
              <a:t>Immunoglobulin G</a:t>
            </a:r>
            <a:r>
              <a:rPr lang="en-US" sz="1200" dirty="0" smtClean="0">
                <a:latin typeface="+mj-lt"/>
                <a:cs typeface="Arial"/>
              </a:rPr>
              <a:t> Light chain.</a:t>
            </a:r>
            <a:endParaRPr lang="en-US" sz="1200" dirty="0">
              <a:latin typeface="+mj-lt"/>
              <a:cs typeface="Arial"/>
            </a:endParaRPr>
          </a:p>
        </p:txBody>
      </p:sp>
      <p:pic>
        <p:nvPicPr>
          <p:cNvPr id="1026" name="Picture 2" descr="C:\Users\Kaja\Pictures\A Illustrator\Plasmids.t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92052" y="1059314"/>
            <a:ext cx="7956000" cy="3668108"/>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200149" y="890037"/>
            <a:ext cx="303288" cy="338554"/>
          </a:xfrm>
          <a:prstGeom prst="rect">
            <a:avLst/>
          </a:prstGeom>
          <a:noFill/>
        </p:spPr>
        <p:txBody>
          <a:bodyPr wrap="none" rtlCol="0">
            <a:spAutoFit/>
          </a:bodyPr>
          <a:lstStyle/>
          <a:p>
            <a:r>
              <a:rPr lang="pl-PL" sz="1600" dirty="0" smtClean="0"/>
              <a:t>A</a:t>
            </a:r>
            <a:endParaRPr lang="en-US" sz="1600" dirty="0"/>
          </a:p>
        </p:txBody>
      </p:sp>
      <p:sp>
        <p:nvSpPr>
          <p:cNvPr id="5" name="TextBox 4"/>
          <p:cNvSpPr txBox="1"/>
          <p:nvPr/>
        </p:nvSpPr>
        <p:spPr>
          <a:xfrm>
            <a:off x="200149" y="1791307"/>
            <a:ext cx="296876" cy="338554"/>
          </a:xfrm>
          <a:prstGeom prst="rect">
            <a:avLst/>
          </a:prstGeom>
          <a:noFill/>
        </p:spPr>
        <p:txBody>
          <a:bodyPr wrap="none" rtlCol="0">
            <a:spAutoFit/>
          </a:bodyPr>
          <a:lstStyle/>
          <a:p>
            <a:r>
              <a:rPr lang="en-US" sz="1600" dirty="0" smtClean="0"/>
              <a:t>B</a:t>
            </a:r>
            <a:endParaRPr lang="en-US" sz="1600" dirty="0"/>
          </a:p>
        </p:txBody>
      </p:sp>
      <p:sp>
        <p:nvSpPr>
          <p:cNvPr id="6" name="TextBox 5"/>
          <p:cNvSpPr txBox="1"/>
          <p:nvPr/>
        </p:nvSpPr>
        <p:spPr>
          <a:xfrm>
            <a:off x="200149" y="2690253"/>
            <a:ext cx="293670" cy="338554"/>
          </a:xfrm>
          <a:prstGeom prst="rect">
            <a:avLst/>
          </a:prstGeom>
          <a:noFill/>
        </p:spPr>
        <p:txBody>
          <a:bodyPr wrap="none" rtlCol="0">
            <a:spAutoFit/>
          </a:bodyPr>
          <a:lstStyle/>
          <a:p>
            <a:r>
              <a:rPr lang="en-US" sz="1600" dirty="0" smtClean="0"/>
              <a:t>C</a:t>
            </a:r>
            <a:endParaRPr lang="en-US" sz="1600" dirty="0"/>
          </a:p>
        </p:txBody>
      </p:sp>
      <p:sp>
        <p:nvSpPr>
          <p:cNvPr id="7" name="TextBox 6"/>
          <p:cNvSpPr txBox="1"/>
          <p:nvPr/>
        </p:nvSpPr>
        <p:spPr>
          <a:xfrm>
            <a:off x="200149" y="3560918"/>
            <a:ext cx="311304" cy="338554"/>
          </a:xfrm>
          <a:prstGeom prst="rect">
            <a:avLst/>
          </a:prstGeom>
          <a:noFill/>
        </p:spPr>
        <p:txBody>
          <a:bodyPr wrap="none" rtlCol="0">
            <a:spAutoFit/>
          </a:bodyPr>
          <a:lstStyle/>
          <a:p>
            <a:r>
              <a:rPr lang="en-US" sz="1600" dirty="0" smtClean="0"/>
              <a:t>D</a:t>
            </a:r>
            <a:endParaRPr lang="en-US" sz="1600" dirty="0"/>
          </a:p>
        </p:txBody>
      </p:sp>
      <p:sp>
        <p:nvSpPr>
          <p:cNvPr id="8" name="TextBox 7"/>
          <p:cNvSpPr txBox="1"/>
          <p:nvPr/>
        </p:nvSpPr>
        <p:spPr>
          <a:xfrm>
            <a:off x="200149" y="4430289"/>
            <a:ext cx="285656" cy="338554"/>
          </a:xfrm>
          <a:prstGeom prst="rect">
            <a:avLst/>
          </a:prstGeom>
          <a:noFill/>
        </p:spPr>
        <p:txBody>
          <a:bodyPr wrap="none" rtlCol="0">
            <a:spAutoFit/>
          </a:bodyPr>
          <a:lstStyle/>
          <a:p>
            <a:r>
              <a:rPr lang="en-US" sz="1600" dirty="0" smtClean="0"/>
              <a:t>E</a:t>
            </a:r>
            <a:endParaRPr lang="en-US" sz="1600" dirty="0"/>
          </a:p>
        </p:txBody>
      </p:sp>
    </p:spTree>
    <p:extLst>
      <p:ext uri="{BB962C8B-B14F-4D97-AF65-F5344CB8AC3E}">
        <p14:creationId xmlns:p14="http://schemas.microsoft.com/office/powerpoint/2010/main" xmlns="" val="3942422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a:grpSpLocks noChangeAspect="1"/>
          </p:cNvGrpSpPr>
          <p:nvPr/>
        </p:nvGrpSpPr>
        <p:grpSpPr>
          <a:xfrm>
            <a:off x="552638" y="4737997"/>
            <a:ext cx="262113" cy="682976"/>
            <a:chOff x="1419905" y="4406826"/>
            <a:chExt cx="582473" cy="1517724"/>
          </a:xfrm>
        </p:grpSpPr>
        <p:sp>
          <p:nvSpPr>
            <p:cNvPr id="3" name="Freeform 2"/>
            <p:cNvSpPr/>
            <p:nvPr/>
          </p:nvSpPr>
          <p:spPr>
            <a:xfrm>
              <a:off x="1485900" y="5229225"/>
              <a:ext cx="457200" cy="685800"/>
            </a:xfrm>
            <a:custGeom>
              <a:avLst/>
              <a:gdLst>
                <a:gd name="connsiteX0" fmla="*/ 219075 w 457200"/>
                <a:gd name="connsiteY0" fmla="*/ 685800 h 685800"/>
                <a:gd name="connsiteX1" fmla="*/ 457200 w 457200"/>
                <a:gd name="connsiteY1" fmla="*/ 457200 h 685800"/>
                <a:gd name="connsiteX2" fmla="*/ 457200 w 457200"/>
                <a:gd name="connsiteY2" fmla="*/ 0 h 685800"/>
                <a:gd name="connsiteX3" fmla="*/ 9525 w 457200"/>
                <a:gd name="connsiteY3" fmla="*/ 9525 h 685800"/>
                <a:gd name="connsiteX4" fmla="*/ 0 w 457200"/>
                <a:gd name="connsiteY4" fmla="*/ 466725 h 685800"/>
                <a:gd name="connsiteX5" fmla="*/ 219075 w 457200"/>
                <a:gd name="connsiteY5" fmla="*/ 6858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685800">
                  <a:moveTo>
                    <a:pt x="219075" y="685800"/>
                  </a:moveTo>
                  <a:lnTo>
                    <a:pt x="457200" y="457200"/>
                  </a:lnTo>
                  <a:lnTo>
                    <a:pt x="457200" y="0"/>
                  </a:lnTo>
                  <a:lnTo>
                    <a:pt x="9525" y="9525"/>
                  </a:lnTo>
                  <a:lnTo>
                    <a:pt x="0" y="466725"/>
                  </a:lnTo>
                  <a:lnTo>
                    <a:pt x="219075" y="685800"/>
                  </a:lnTo>
                  <a:close/>
                </a:path>
              </a:pathLst>
            </a:custGeom>
            <a:solidFill>
              <a:srgbClr val="FEEB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reeform 3"/>
            <p:cNvSpPr/>
            <p:nvPr/>
          </p:nvSpPr>
          <p:spPr>
            <a:xfrm>
              <a:off x="1476375" y="4514850"/>
              <a:ext cx="457200" cy="1409700"/>
            </a:xfrm>
            <a:custGeom>
              <a:avLst/>
              <a:gdLst>
                <a:gd name="connsiteX0" fmla="*/ 0 w 457200"/>
                <a:gd name="connsiteY0" fmla="*/ 0 h 1409700"/>
                <a:gd name="connsiteX1" fmla="*/ 0 w 457200"/>
                <a:gd name="connsiteY1" fmla="*/ 1171575 h 1409700"/>
                <a:gd name="connsiteX2" fmla="*/ 219075 w 457200"/>
                <a:gd name="connsiteY2" fmla="*/ 1409700 h 1409700"/>
                <a:gd name="connsiteX3" fmla="*/ 457200 w 457200"/>
                <a:gd name="connsiteY3" fmla="*/ 1162050 h 1409700"/>
                <a:gd name="connsiteX4" fmla="*/ 457200 w 457200"/>
                <a:gd name="connsiteY4" fmla="*/ 9525 h 1409700"/>
                <a:gd name="connsiteX5" fmla="*/ 0 w 457200"/>
                <a:gd name="connsiteY5" fmla="*/ 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7200" h="1409700">
                  <a:moveTo>
                    <a:pt x="0" y="0"/>
                  </a:moveTo>
                  <a:lnTo>
                    <a:pt x="0" y="1171575"/>
                  </a:lnTo>
                  <a:lnTo>
                    <a:pt x="219075" y="1409700"/>
                  </a:lnTo>
                  <a:lnTo>
                    <a:pt x="457200" y="1162050"/>
                  </a:lnTo>
                  <a:lnTo>
                    <a:pt x="457200" y="9525"/>
                  </a:lnTo>
                  <a:lnTo>
                    <a:pt x="0" y="0"/>
                  </a:lnTo>
                  <a:close/>
                </a:path>
              </a:pathLst>
            </a:custGeom>
            <a:no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419905" y="4406826"/>
              <a:ext cx="582473" cy="138716"/>
            </a:xfrm>
            <a:prstGeom prst="rect">
              <a:avLst/>
            </a:prstGeom>
            <a:solidFill>
              <a:srgbClr val="FFFF00"/>
            </a:solidFill>
            <a:ln>
              <a:solidFill>
                <a:srgbClr val="FFC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7" descr="C:\Users\Kaja\Pictures\A Illustrator\transfection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3615" y="1452504"/>
            <a:ext cx="716160" cy="96474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 descr="C:\Users\Kaja\Dropbox\Public\LAB UNIL\Presentations\presentation pictures\pPC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08054" y="1942933"/>
            <a:ext cx="1094006" cy="620427"/>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C:\Users\Kaja\Pictures\A Illustrator\transfection.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18467" y="1452504"/>
            <a:ext cx="716160" cy="96474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18"/>
          <p:cNvSpPr txBox="1">
            <a:spLocks noChangeAspect="1"/>
          </p:cNvSpPr>
          <p:nvPr/>
        </p:nvSpPr>
        <p:spPr>
          <a:xfrm>
            <a:off x="250970" y="807760"/>
            <a:ext cx="1224136" cy="307777"/>
          </a:xfrm>
          <a:prstGeom prst="rect">
            <a:avLst/>
          </a:prstGeom>
          <a:noFill/>
        </p:spPr>
        <p:txBody>
          <a:bodyPr wrap="square" rtlCol="0">
            <a:spAutoFit/>
          </a:bodyPr>
          <a:lstStyle/>
          <a:p>
            <a:r>
              <a:rPr lang="en-US" sz="1400" dirty="0" smtClean="0">
                <a:solidFill>
                  <a:schemeClr val="tx1"/>
                </a:solidFill>
                <a:latin typeface="+mj-lt"/>
              </a:rPr>
              <a:t>DG44</a:t>
            </a:r>
            <a:r>
              <a:rPr lang="pl-PL" sz="1400" dirty="0" smtClean="0">
                <a:solidFill>
                  <a:schemeClr val="tx1"/>
                </a:solidFill>
                <a:latin typeface="+mj-lt"/>
              </a:rPr>
              <a:t> cells</a:t>
            </a:r>
            <a:endParaRPr lang="en-US" sz="1400" dirty="0">
              <a:solidFill>
                <a:schemeClr val="tx1"/>
              </a:solidFill>
              <a:latin typeface="+mj-lt"/>
            </a:endParaRPr>
          </a:p>
        </p:txBody>
      </p:sp>
      <p:sp>
        <p:nvSpPr>
          <p:cNvPr id="14" name="TextBox 24"/>
          <p:cNvSpPr txBox="1">
            <a:spLocks noChangeAspect="1"/>
          </p:cNvSpPr>
          <p:nvPr/>
        </p:nvSpPr>
        <p:spPr>
          <a:xfrm>
            <a:off x="3946838" y="534289"/>
            <a:ext cx="1360960" cy="738664"/>
          </a:xfrm>
          <a:prstGeom prst="rect">
            <a:avLst/>
          </a:prstGeom>
          <a:noFill/>
        </p:spPr>
        <p:txBody>
          <a:bodyPr wrap="square" rtlCol="0">
            <a:spAutoFit/>
          </a:bodyPr>
          <a:lstStyle/>
          <a:p>
            <a:pPr algn="ctr"/>
            <a:r>
              <a:rPr lang="en-GB" sz="1400" dirty="0" err="1"/>
              <a:t>pGEGFP</a:t>
            </a:r>
            <a:r>
              <a:rPr lang="en-GB" sz="1400" dirty="0"/>
              <a:t> </a:t>
            </a:r>
            <a:endParaRPr lang="en-GB" sz="1400" dirty="0" smtClean="0"/>
          </a:p>
          <a:p>
            <a:pPr algn="ctr"/>
            <a:r>
              <a:rPr lang="en-GB" sz="1400" dirty="0" smtClean="0"/>
              <a:t>or p1-68-GFP</a:t>
            </a:r>
          </a:p>
          <a:p>
            <a:pPr algn="ctr"/>
            <a:r>
              <a:rPr lang="pl-PL" sz="1400" dirty="0" smtClean="0">
                <a:latin typeface="+mj-lt"/>
              </a:rPr>
              <a:t>+ </a:t>
            </a:r>
            <a:r>
              <a:rPr lang="en-US" sz="1400" dirty="0" err="1" smtClean="0">
                <a:latin typeface="+mj-lt"/>
              </a:rPr>
              <a:t>pSVpuro</a:t>
            </a:r>
            <a:endParaRPr lang="pl-PL" sz="1400" baseline="30000" dirty="0" smtClean="0"/>
          </a:p>
        </p:txBody>
      </p:sp>
      <p:sp>
        <p:nvSpPr>
          <p:cNvPr id="15" name="TextBox 25"/>
          <p:cNvSpPr txBox="1">
            <a:spLocks noChangeAspect="1"/>
          </p:cNvSpPr>
          <p:nvPr/>
        </p:nvSpPr>
        <p:spPr>
          <a:xfrm>
            <a:off x="1698403" y="661061"/>
            <a:ext cx="1213437" cy="523220"/>
          </a:xfrm>
          <a:prstGeom prst="rect">
            <a:avLst/>
          </a:prstGeom>
          <a:noFill/>
        </p:spPr>
        <p:txBody>
          <a:bodyPr wrap="square" rtlCol="0">
            <a:spAutoFit/>
          </a:bodyPr>
          <a:lstStyle/>
          <a:p>
            <a:pPr algn="ctr"/>
            <a:r>
              <a:rPr lang="pl-PL" sz="1400" dirty="0" smtClean="0">
                <a:solidFill>
                  <a:schemeClr val="tx1"/>
                </a:solidFill>
                <a:latin typeface="+mj-lt"/>
              </a:rPr>
              <a:t>siRNA</a:t>
            </a:r>
            <a:r>
              <a:rPr lang="en-US" sz="1400" dirty="0" smtClean="0">
                <a:solidFill>
                  <a:schemeClr val="tx1"/>
                </a:solidFill>
                <a:latin typeface="+mj-lt"/>
              </a:rPr>
              <a:t> </a:t>
            </a:r>
            <a:r>
              <a:rPr lang="en-US" sz="1400" dirty="0" err="1" smtClean="0">
                <a:solidFill>
                  <a:schemeClr val="tx1"/>
                </a:solidFill>
                <a:latin typeface="+mj-lt"/>
              </a:rPr>
              <a:t>lipofection</a:t>
            </a:r>
            <a:endParaRPr lang="pl-PL" sz="1400" dirty="0" smtClean="0">
              <a:solidFill>
                <a:schemeClr val="tx1"/>
              </a:solidFill>
              <a:latin typeface="+mj-lt"/>
            </a:endParaRPr>
          </a:p>
        </p:txBody>
      </p:sp>
      <p:sp>
        <p:nvSpPr>
          <p:cNvPr id="16" name="TextBox 26"/>
          <p:cNvSpPr txBox="1">
            <a:spLocks noChangeAspect="1"/>
          </p:cNvSpPr>
          <p:nvPr/>
        </p:nvSpPr>
        <p:spPr>
          <a:xfrm>
            <a:off x="6750287" y="37612"/>
            <a:ext cx="2486949" cy="307777"/>
          </a:xfrm>
          <a:prstGeom prst="rect">
            <a:avLst/>
          </a:prstGeom>
          <a:noFill/>
        </p:spPr>
        <p:txBody>
          <a:bodyPr wrap="square" rtlCol="0">
            <a:spAutoFit/>
          </a:bodyPr>
          <a:lstStyle/>
          <a:p>
            <a:r>
              <a:rPr lang="pl-PL" sz="1400" dirty="0" smtClean="0">
                <a:solidFill>
                  <a:schemeClr val="tx1"/>
                </a:solidFill>
                <a:latin typeface="+mj-lt"/>
              </a:rPr>
              <a:t>GFP fluorescence</a:t>
            </a:r>
            <a:r>
              <a:rPr lang="pl-PL" sz="1400" dirty="0">
                <a:latin typeface="+mj-lt"/>
              </a:rPr>
              <a:t> </a:t>
            </a:r>
            <a:r>
              <a:rPr lang="pl-PL" sz="1400" dirty="0" smtClean="0">
                <a:latin typeface="+mj-lt"/>
              </a:rPr>
              <a:t>(FACS)</a:t>
            </a:r>
            <a:endParaRPr lang="en-US" sz="1400" dirty="0">
              <a:solidFill>
                <a:schemeClr val="tx1"/>
              </a:solidFill>
              <a:latin typeface="+mj-lt"/>
            </a:endParaRPr>
          </a:p>
        </p:txBody>
      </p:sp>
      <p:sp>
        <p:nvSpPr>
          <p:cNvPr id="17" name="TextBox 28"/>
          <p:cNvSpPr txBox="1">
            <a:spLocks noChangeAspect="1"/>
          </p:cNvSpPr>
          <p:nvPr/>
        </p:nvSpPr>
        <p:spPr>
          <a:xfrm>
            <a:off x="6750287" y="1527752"/>
            <a:ext cx="2298017" cy="307777"/>
          </a:xfrm>
          <a:prstGeom prst="rect">
            <a:avLst/>
          </a:prstGeom>
          <a:noFill/>
        </p:spPr>
        <p:txBody>
          <a:bodyPr wrap="square" rtlCol="0">
            <a:spAutoFit/>
          </a:bodyPr>
          <a:lstStyle/>
          <a:p>
            <a:r>
              <a:rPr lang="pl-PL" sz="1400" dirty="0" smtClean="0">
                <a:solidFill>
                  <a:schemeClr val="tx1"/>
                </a:solidFill>
                <a:latin typeface="+mj-lt"/>
              </a:rPr>
              <a:t>GFP copy number </a:t>
            </a:r>
            <a:r>
              <a:rPr lang="pl-PL" sz="1400" dirty="0" smtClean="0">
                <a:latin typeface="+mj-lt"/>
              </a:rPr>
              <a:t>(qPCR)</a:t>
            </a:r>
            <a:endParaRPr lang="en-US" sz="1400" dirty="0">
              <a:solidFill>
                <a:schemeClr val="tx1"/>
              </a:solidFill>
              <a:latin typeface="+mj-lt"/>
            </a:endParaRPr>
          </a:p>
        </p:txBody>
      </p:sp>
      <p:pic>
        <p:nvPicPr>
          <p:cNvPr id="18" name="Picture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8136" y="1786327"/>
            <a:ext cx="399488" cy="319944"/>
          </a:xfrm>
          <a:prstGeom prst="rect">
            <a:avLst/>
          </a:prstGeom>
        </p:spPr>
      </p:pic>
      <p:sp>
        <p:nvSpPr>
          <p:cNvPr id="20" name="TextBox 31"/>
          <p:cNvSpPr txBox="1">
            <a:spLocks noChangeAspect="1"/>
          </p:cNvSpPr>
          <p:nvPr/>
        </p:nvSpPr>
        <p:spPr>
          <a:xfrm>
            <a:off x="3063423" y="1357353"/>
            <a:ext cx="793089" cy="307777"/>
          </a:xfrm>
          <a:prstGeom prst="rect">
            <a:avLst/>
          </a:prstGeom>
          <a:noFill/>
        </p:spPr>
        <p:txBody>
          <a:bodyPr wrap="square" rtlCol="0">
            <a:spAutoFit/>
          </a:bodyPr>
          <a:lstStyle/>
          <a:p>
            <a:r>
              <a:rPr lang="en-US" sz="1400" dirty="0" smtClean="0">
                <a:solidFill>
                  <a:schemeClr val="tx1"/>
                </a:solidFill>
                <a:latin typeface="+mj-lt"/>
              </a:rPr>
              <a:t>2</a:t>
            </a:r>
            <a:r>
              <a:rPr lang="en-US" sz="1400" dirty="0">
                <a:latin typeface="+mj-lt"/>
              </a:rPr>
              <a:t> </a:t>
            </a:r>
            <a:r>
              <a:rPr lang="en-US" sz="1400" dirty="0" smtClean="0">
                <a:latin typeface="+mj-lt"/>
              </a:rPr>
              <a:t>days</a:t>
            </a:r>
            <a:endParaRPr lang="en-US" sz="1400" dirty="0">
              <a:solidFill>
                <a:schemeClr val="tx1"/>
              </a:solidFill>
              <a:latin typeface="+mj-lt"/>
            </a:endParaRPr>
          </a:p>
        </p:txBody>
      </p:sp>
      <p:pic>
        <p:nvPicPr>
          <p:cNvPr id="21" name="Image 3"/>
          <p:cNvPicPr>
            <a:picLocks noChangeAspect="1"/>
          </p:cNvPicPr>
          <p:nvPr/>
        </p:nvPicPr>
        <p:blipFill>
          <a:blip r:embed="rId6"/>
          <a:stretch>
            <a:fillRect/>
          </a:stretch>
        </p:blipFill>
        <p:spPr>
          <a:xfrm>
            <a:off x="7223021" y="457757"/>
            <a:ext cx="946004" cy="931495"/>
          </a:xfrm>
          <a:prstGeom prst="rect">
            <a:avLst/>
          </a:prstGeom>
        </p:spPr>
      </p:pic>
      <p:sp>
        <p:nvSpPr>
          <p:cNvPr id="22" name="Rectangle 21"/>
          <p:cNvSpPr/>
          <p:nvPr/>
        </p:nvSpPr>
        <p:spPr>
          <a:xfrm>
            <a:off x="6750287" y="2811223"/>
            <a:ext cx="2286000" cy="523220"/>
          </a:xfrm>
          <a:prstGeom prst="rect">
            <a:avLst/>
          </a:prstGeom>
        </p:spPr>
        <p:txBody>
          <a:bodyPr wrap="square">
            <a:spAutoFit/>
          </a:bodyPr>
          <a:lstStyle/>
          <a:p>
            <a:r>
              <a:rPr lang="en-US" altLang="pl-PL" sz="1400" dirty="0" smtClean="0"/>
              <a:t>Frequency of integration</a:t>
            </a:r>
          </a:p>
          <a:p>
            <a:r>
              <a:rPr lang="en-US" altLang="pl-PL" sz="1400" dirty="0"/>
              <a:t> </a:t>
            </a:r>
            <a:r>
              <a:rPr lang="en-US" altLang="pl-PL" sz="1400" dirty="0" smtClean="0"/>
              <a:t>      (</a:t>
            </a:r>
            <a:r>
              <a:rPr lang="en-US" altLang="pl-PL" sz="1400" dirty="0" err="1" smtClean="0"/>
              <a:t>clonogenic</a:t>
            </a:r>
            <a:r>
              <a:rPr lang="pl-PL" altLang="pl-PL" sz="1400" dirty="0" smtClean="0"/>
              <a:t> </a:t>
            </a:r>
            <a:r>
              <a:rPr lang="en-US" altLang="pl-PL" sz="1400" dirty="0" smtClean="0"/>
              <a:t>assay</a:t>
            </a:r>
            <a:r>
              <a:rPr lang="en-US" altLang="pl-PL" sz="1400" dirty="0"/>
              <a:t>)</a:t>
            </a:r>
          </a:p>
        </p:txBody>
      </p:sp>
      <p:pic>
        <p:nvPicPr>
          <p:cNvPr id="24" name="Picture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8190" y="1533922"/>
            <a:ext cx="399488" cy="319944"/>
          </a:xfrm>
          <a:prstGeom prst="rect">
            <a:avLst/>
          </a:prstGeom>
        </p:spPr>
      </p:pic>
      <p:pic>
        <p:nvPicPr>
          <p:cNvPr id="25" name="Picture 2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94195" y="1881008"/>
            <a:ext cx="399488" cy="319944"/>
          </a:xfrm>
          <a:prstGeom prst="rect">
            <a:avLst/>
          </a:prstGeom>
        </p:spPr>
      </p:pic>
      <p:pic>
        <p:nvPicPr>
          <p:cNvPr id="2052" name="Picture 4" descr="C:\Users\Kaja\Google Drive\Colony assays\Colony assay 040814\LigIV Xrcc4.jpg"/>
          <p:cNvPicPr>
            <a:picLocks noChangeAspect="1" noChangeArrowheads="1"/>
          </p:cNvPicPr>
          <p:nvPr/>
        </p:nvPicPr>
        <p:blipFill>
          <a:blip r:embed="rId7">
            <a:extLst>
              <a:ext uri="{BEBA8EAE-BF5A-486C-A8C5-ECC9F3942E4B}">
                <a14:imgProps xmlns:a14="http://schemas.microsoft.com/office/drawing/2010/main" xmlns="">
                  <a14:imgLayer r:embed="rId8">
                    <a14:imgEffect>
                      <a14:sharpenSoften amount="10000"/>
                    </a14:imgEffect>
                    <a14:imgEffect>
                      <a14:brightnessContrast bright="12000" contrast="12000"/>
                    </a14:imgEffect>
                  </a14:imgLayer>
                </a14:imgProps>
              </a:ext>
              <a:ext uri="{28A0092B-C50C-407E-A947-70E740481C1C}">
                <a14:useLocalDpi xmlns:a14="http://schemas.microsoft.com/office/drawing/2010/main" xmlns="" val="0"/>
              </a:ext>
            </a:extLst>
          </a:blip>
          <a:srcRect/>
          <a:stretch>
            <a:fillRect/>
          </a:stretch>
        </p:blipFill>
        <p:spPr bwMode="auto">
          <a:xfrm>
            <a:off x="7421414" y="3417962"/>
            <a:ext cx="724930" cy="734767"/>
          </a:xfrm>
          <a:prstGeom prst="rect">
            <a:avLst/>
          </a:prstGeom>
          <a:noFill/>
          <a:extLst>
            <a:ext uri="{909E8E84-426E-40dd-AFC4-6F175D3DCCD1}">
              <a14:hiddenFill xmlns="" xmlns:a14="http://schemas.microsoft.com/office/drawing/2010/main">
                <a:solidFill>
                  <a:srgbClr val="FFFFFF"/>
                </a:solidFill>
              </a14:hiddenFill>
            </a:ext>
          </a:extLst>
        </p:spPr>
      </p:pic>
      <p:sp>
        <p:nvSpPr>
          <p:cNvPr id="39" name="TextBox 18"/>
          <p:cNvSpPr txBox="1">
            <a:spLocks noChangeAspect="1"/>
          </p:cNvSpPr>
          <p:nvPr/>
        </p:nvSpPr>
        <p:spPr>
          <a:xfrm>
            <a:off x="208438" y="4025843"/>
            <a:ext cx="1586555" cy="307777"/>
          </a:xfrm>
          <a:prstGeom prst="rect">
            <a:avLst/>
          </a:prstGeom>
          <a:noFill/>
        </p:spPr>
        <p:txBody>
          <a:bodyPr wrap="square" rtlCol="0">
            <a:spAutoFit/>
          </a:bodyPr>
          <a:lstStyle/>
          <a:p>
            <a:r>
              <a:rPr lang="en-US" sz="1400" dirty="0" smtClean="0">
                <a:solidFill>
                  <a:schemeClr val="tx1"/>
                </a:solidFill>
                <a:latin typeface="+mj-lt"/>
              </a:rPr>
              <a:t>CHO K1</a:t>
            </a:r>
            <a:r>
              <a:rPr lang="pl-PL" sz="1400" dirty="0" smtClean="0">
                <a:solidFill>
                  <a:schemeClr val="tx1"/>
                </a:solidFill>
                <a:latin typeface="+mj-lt"/>
              </a:rPr>
              <a:t> cells</a:t>
            </a:r>
            <a:endParaRPr lang="en-US" sz="1400" dirty="0">
              <a:solidFill>
                <a:schemeClr val="tx1"/>
              </a:solidFill>
              <a:latin typeface="+mj-lt"/>
            </a:endParaRPr>
          </a:p>
        </p:txBody>
      </p:sp>
      <p:pic>
        <p:nvPicPr>
          <p:cNvPr id="2054" name="Picture 6" descr="C:\Users\Kaja\Pictures\A Illustrator\Neon.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732444" y="4589435"/>
            <a:ext cx="1593643" cy="119761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6" descr="C:\Users\Kaja\Pictures\A Illustrator\Neon.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331814" y="4589434"/>
            <a:ext cx="1593643" cy="1197613"/>
          </a:xfrm>
          <a:prstGeom prst="rect">
            <a:avLst/>
          </a:prstGeom>
          <a:noFill/>
          <a:extLst>
            <a:ext uri="{909E8E84-426E-40dd-AFC4-6F175D3DCCD1}">
              <a14:hiddenFill xmlns="" xmlns:a14="http://schemas.microsoft.com/office/drawing/2010/main">
                <a:solidFill>
                  <a:srgbClr val="FFFFFF"/>
                </a:solidFill>
              </a14:hiddenFill>
            </a:ext>
          </a:extLst>
        </p:spPr>
      </p:pic>
      <p:sp>
        <p:nvSpPr>
          <p:cNvPr id="44" name="TextBox 25"/>
          <p:cNvSpPr txBox="1">
            <a:spLocks noChangeAspect="1"/>
          </p:cNvSpPr>
          <p:nvPr/>
        </p:nvSpPr>
        <p:spPr>
          <a:xfrm>
            <a:off x="1425998" y="3902732"/>
            <a:ext cx="1701098" cy="523220"/>
          </a:xfrm>
          <a:prstGeom prst="rect">
            <a:avLst/>
          </a:prstGeom>
          <a:noFill/>
        </p:spPr>
        <p:txBody>
          <a:bodyPr wrap="square" rtlCol="0">
            <a:spAutoFit/>
          </a:bodyPr>
          <a:lstStyle/>
          <a:p>
            <a:pPr algn="ctr"/>
            <a:r>
              <a:rPr lang="pl-PL" sz="1400" dirty="0" smtClean="0">
                <a:solidFill>
                  <a:schemeClr val="tx1"/>
                </a:solidFill>
                <a:latin typeface="+mj-lt"/>
              </a:rPr>
              <a:t>siRNA</a:t>
            </a:r>
            <a:endParaRPr lang="en-US" sz="1400" dirty="0" smtClean="0">
              <a:solidFill>
                <a:schemeClr val="tx1"/>
              </a:solidFill>
              <a:latin typeface="+mj-lt"/>
            </a:endParaRPr>
          </a:p>
          <a:p>
            <a:pPr algn="ctr"/>
            <a:r>
              <a:rPr lang="en-US" sz="1400" dirty="0" smtClean="0">
                <a:latin typeface="+mj-lt"/>
              </a:rPr>
              <a:t>electroporation</a:t>
            </a:r>
            <a:endParaRPr lang="pl-PL" sz="1400" dirty="0" smtClean="0">
              <a:solidFill>
                <a:schemeClr val="tx1"/>
              </a:solidFill>
              <a:latin typeface="+mj-lt"/>
            </a:endParaRPr>
          </a:p>
        </p:txBody>
      </p:sp>
      <p:sp>
        <p:nvSpPr>
          <p:cNvPr id="45" name="TextBox 24"/>
          <p:cNvSpPr txBox="1">
            <a:spLocks noChangeAspect="1"/>
          </p:cNvSpPr>
          <p:nvPr/>
        </p:nvSpPr>
        <p:spPr>
          <a:xfrm>
            <a:off x="4165426" y="3795010"/>
            <a:ext cx="1463850" cy="738664"/>
          </a:xfrm>
          <a:prstGeom prst="rect">
            <a:avLst/>
          </a:prstGeom>
          <a:noFill/>
        </p:spPr>
        <p:txBody>
          <a:bodyPr wrap="square" rtlCol="0">
            <a:spAutoFit/>
          </a:bodyPr>
          <a:lstStyle/>
          <a:p>
            <a:pPr algn="ctr"/>
            <a:r>
              <a:rPr lang="en-GB" sz="1400" dirty="0" smtClean="0"/>
              <a:t>p1-68-IgG-Hc + p1-68-IgG-Lc </a:t>
            </a:r>
            <a:r>
              <a:rPr lang="pl-PL" sz="1400" dirty="0" smtClean="0">
                <a:latin typeface="+mj-lt"/>
              </a:rPr>
              <a:t>+ </a:t>
            </a:r>
            <a:r>
              <a:rPr lang="en-US" sz="1400" dirty="0" err="1" smtClean="0">
                <a:latin typeface="+mj-lt"/>
              </a:rPr>
              <a:t>pSVpuro</a:t>
            </a:r>
            <a:endParaRPr lang="pl-PL" sz="1400" baseline="30000" dirty="0" smtClean="0"/>
          </a:p>
        </p:txBody>
      </p:sp>
      <p:sp>
        <p:nvSpPr>
          <p:cNvPr id="46" name="Rectangle 45"/>
          <p:cNvSpPr/>
          <p:nvPr/>
        </p:nvSpPr>
        <p:spPr>
          <a:xfrm>
            <a:off x="6600733" y="4435000"/>
            <a:ext cx="2393713" cy="307777"/>
          </a:xfrm>
          <a:prstGeom prst="rect">
            <a:avLst/>
          </a:prstGeom>
        </p:spPr>
        <p:txBody>
          <a:bodyPr wrap="square">
            <a:spAutoFit/>
          </a:bodyPr>
          <a:lstStyle/>
          <a:p>
            <a:pPr algn="ctr"/>
            <a:r>
              <a:rPr lang="en-US" altLang="pl-PL" sz="1400" dirty="0" smtClean="0"/>
              <a:t>IgG ELISA</a:t>
            </a:r>
            <a:endParaRPr lang="en-US" altLang="pl-PL" sz="1400" dirty="0"/>
          </a:p>
        </p:txBody>
      </p:sp>
      <p:pic>
        <p:nvPicPr>
          <p:cNvPr id="2055" name="Picture 7" descr="C:\Users\Kaja\Dropbox\Public\LAB UNIL\Presentations\presentation pictures\96plate.jp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222875" y="4837062"/>
            <a:ext cx="1121717" cy="753653"/>
          </a:xfrm>
          <a:prstGeom prst="rect">
            <a:avLst/>
          </a:prstGeom>
          <a:noFill/>
          <a:extLst>
            <a:ext uri="{909E8E84-426E-40dd-AFC4-6F175D3DCCD1}">
              <a14:hiddenFill xmlns="" xmlns:a14="http://schemas.microsoft.com/office/drawing/2010/main">
                <a:solidFill>
                  <a:srgbClr val="FFFFFF"/>
                </a:solidFill>
              </a14:hiddenFill>
            </a:ext>
          </a:extLst>
        </p:spPr>
      </p:pic>
      <p:cxnSp>
        <p:nvCxnSpPr>
          <p:cNvPr id="37" name="Straight Arrow Connector 36"/>
          <p:cNvCxnSpPr/>
          <p:nvPr/>
        </p:nvCxnSpPr>
        <p:spPr>
          <a:xfrm>
            <a:off x="3131904" y="1695211"/>
            <a:ext cx="572907"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345560" y="1695211"/>
            <a:ext cx="572907"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5373179" y="825002"/>
            <a:ext cx="1377108" cy="56871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5373179" y="2207109"/>
            <a:ext cx="1377108" cy="568714"/>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5373179" y="1786327"/>
            <a:ext cx="1227554"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a:off x="1022981" y="5058644"/>
            <a:ext cx="572907"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58" name="TextBox 31"/>
          <p:cNvSpPr txBox="1">
            <a:spLocks noChangeAspect="1"/>
          </p:cNvSpPr>
          <p:nvPr/>
        </p:nvSpPr>
        <p:spPr>
          <a:xfrm>
            <a:off x="3333111" y="4731022"/>
            <a:ext cx="793089" cy="307777"/>
          </a:xfrm>
          <a:prstGeom prst="rect">
            <a:avLst/>
          </a:prstGeom>
          <a:noFill/>
        </p:spPr>
        <p:txBody>
          <a:bodyPr wrap="square" rtlCol="0">
            <a:spAutoFit/>
          </a:bodyPr>
          <a:lstStyle/>
          <a:p>
            <a:r>
              <a:rPr lang="en-US" sz="1400" dirty="0" smtClean="0">
                <a:solidFill>
                  <a:schemeClr val="tx1"/>
                </a:solidFill>
                <a:latin typeface="+mj-lt"/>
              </a:rPr>
              <a:t>2</a:t>
            </a:r>
            <a:r>
              <a:rPr lang="en-US" sz="1400" dirty="0">
                <a:latin typeface="+mj-lt"/>
              </a:rPr>
              <a:t> </a:t>
            </a:r>
            <a:r>
              <a:rPr lang="en-US" sz="1400" dirty="0" smtClean="0">
                <a:latin typeface="+mj-lt"/>
              </a:rPr>
              <a:t>days</a:t>
            </a:r>
            <a:endParaRPr lang="en-US" sz="1400" dirty="0">
              <a:solidFill>
                <a:schemeClr val="tx1"/>
              </a:solidFill>
              <a:latin typeface="+mj-lt"/>
            </a:endParaRPr>
          </a:p>
        </p:txBody>
      </p:sp>
      <p:cxnSp>
        <p:nvCxnSpPr>
          <p:cNvPr id="59" name="Straight Arrow Connector 58"/>
          <p:cNvCxnSpPr/>
          <p:nvPr/>
        </p:nvCxnSpPr>
        <p:spPr>
          <a:xfrm>
            <a:off x="3401592" y="5068880"/>
            <a:ext cx="572907"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a:off x="6155538" y="5068880"/>
            <a:ext cx="572907" cy="0"/>
          </a:xfrm>
          <a:prstGeom prst="straightConnector1">
            <a:avLst/>
          </a:prstGeom>
          <a:ln w="1905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9190" y="303201"/>
            <a:ext cx="303288" cy="338554"/>
          </a:xfrm>
          <a:prstGeom prst="rect">
            <a:avLst/>
          </a:prstGeom>
          <a:noFill/>
        </p:spPr>
        <p:txBody>
          <a:bodyPr wrap="none" rtlCol="0">
            <a:spAutoFit/>
          </a:bodyPr>
          <a:lstStyle/>
          <a:p>
            <a:r>
              <a:rPr lang="pl-PL" sz="1600" dirty="0" smtClean="0"/>
              <a:t>A</a:t>
            </a:r>
            <a:endParaRPr lang="en-US" sz="1600" dirty="0"/>
          </a:p>
        </p:txBody>
      </p:sp>
      <p:sp>
        <p:nvSpPr>
          <p:cNvPr id="62" name="TextBox 61"/>
          <p:cNvSpPr txBox="1"/>
          <p:nvPr/>
        </p:nvSpPr>
        <p:spPr>
          <a:xfrm>
            <a:off x="9190" y="3586263"/>
            <a:ext cx="296876" cy="338554"/>
          </a:xfrm>
          <a:prstGeom prst="rect">
            <a:avLst/>
          </a:prstGeom>
          <a:noFill/>
        </p:spPr>
        <p:txBody>
          <a:bodyPr wrap="none" rtlCol="0">
            <a:spAutoFit/>
          </a:bodyPr>
          <a:lstStyle/>
          <a:p>
            <a:r>
              <a:rPr lang="en-US" sz="1600" dirty="0" smtClean="0"/>
              <a:t>B</a:t>
            </a:r>
            <a:endParaRPr lang="en-US" sz="1600" dirty="0"/>
          </a:p>
        </p:txBody>
      </p:sp>
      <p:sp>
        <p:nvSpPr>
          <p:cNvPr id="51" name="Rectangle 50"/>
          <p:cNvSpPr/>
          <p:nvPr/>
        </p:nvSpPr>
        <p:spPr>
          <a:xfrm>
            <a:off x="110637" y="6129394"/>
            <a:ext cx="9033363" cy="461665"/>
          </a:xfrm>
          <a:prstGeom prst="rect">
            <a:avLst/>
          </a:prstGeom>
        </p:spPr>
        <p:txBody>
          <a:bodyPr wrap="square">
            <a:spAutoFit/>
          </a:bodyPr>
          <a:lstStyle/>
          <a:p>
            <a:r>
              <a:rPr lang="en-US" sz="1200" b="1" dirty="0">
                <a:solidFill>
                  <a:prstClr val="black"/>
                </a:solidFill>
                <a:cs typeface="Arial"/>
              </a:rPr>
              <a:t>Supplementary Figure </a:t>
            </a:r>
            <a:r>
              <a:rPr lang="en-US" sz="1200" b="1" dirty="0" smtClean="0">
                <a:solidFill>
                  <a:prstClr val="black"/>
                </a:solidFill>
                <a:cs typeface="Arial"/>
              </a:rPr>
              <a:t>S2</a:t>
            </a:r>
            <a:r>
              <a:rPr lang="en-US" sz="1200" b="1" dirty="0">
                <a:solidFill>
                  <a:prstClr val="black"/>
                </a:solidFill>
                <a:cs typeface="Arial"/>
              </a:rPr>
              <a:t>. </a:t>
            </a:r>
            <a:r>
              <a:rPr lang="en-US" sz="1200" b="1" dirty="0" smtClean="0">
                <a:solidFill>
                  <a:prstClr val="black"/>
                </a:solidFill>
                <a:cs typeface="Arial"/>
              </a:rPr>
              <a:t>Outline </a:t>
            </a:r>
            <a:r>
              <a:rPr lang="en-US" sz="1200" b="1" dirty="0">
                <a:solidFill>
                  <a:prstClr val="black"/>
                </a:solidFill>
                <a:cs typeface="Arial"/>
              </a:rPr>
              <a:t>of the experimental procedure </a:t>
            </a:r>
            <a:r>
              <a:rPr lang="en-US" sz="1200" b="1" dirty="0" smtClean="0">
                <a:solidFill>
                  <a:prstClr val="black"/>
                </a:solidFill>
                <a:cs typeface="Arial"/>
              </a:rPr>
              <a:t> to assess the effect of DNA repair gene knock-down on stable transgene integration in CHO cells. </a:t>
            </a:r>
            <a:r>
              <a:rPr lang="en-US" sz="1200" dirty="0" smtClean="0">
                <a:solidFill>
                  <a:prstClr val="black"/>
                </a:solidFill>
                <a:cs typeface="Arial"/>
              </a:rPr>
              <a:t>Experiments performed in A) adherent DG44 cells, and B) suspension-adapted CHO K1 cells.</a:t>
            </a:r>
            <a:endParaRPr lang="en-GB" dirty="0"/>
          </a:p>
        </p:txBody>
      </p:sp>
    </p:spTree>
    <p:extLst>
      <p:ext uri="{BB962C8B-B14F-4D97-AF65-F5344CB8AC3E}">
        <p14:creationId xmlns:p14="http://schemas.microsoft.com/office/powerpoint/2010/main" xmlns="" val="2318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6" grpId="0"/>
      <p:bldP spid="17" grpId="0"/>
      <p:bldP spid="20" grpId="0"/>
      <p:bldP spid="22" grpId="0"/>
      <p:bldP spid="39" grpId="0"/>
      <p:bldP spid="44" grpId="0"/>
      <p:bldP spid="45" grpId="0"/>
      <p:bldP spid="46" grpId="0"/>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spect="1" noChangeArrowheads="1"/>
          </p:cNvSpPr>
          <p:nvPr/>
        </p:nvSpPr>
        <p:spPr bwMode="auto">
          <a:xfrm>
            <a:off x="0" y="54330"/>
            <a:ext cx="9144001" cy="392003"/>
          </a:xfrm>
          <a:prstGeom prst="rect">
            <a:avLst/>
          </a:prstGeom>
          <a:noFill/>
          <a:ln w="9525">
            <a:noFill/>
            <a:miter lim="800000"/>
            <a:headEnd/>
            <a:tailEnd/>
          </a:ln>
          <a:effectLst/>
        </p:spPr>
        <p:txBody>
          <a:bodyPr vert="horz" wrap="square" lIns="83412" tIns="41706" rIns="83412" bIns="41706" numCol="1" anchor="ctr" anchorCtr="0" compatLnSpc="1">
            <a:prstTxWarp prst="textNoShape">
              <a:avLst/>
            </a:prstTxWarp>
            <a:spAutoFit/>
          </a:bodyPr>
          <a:lstStyle/>
          <a:p>
            <a:pPr algn="ctr"/>
            <a:r>
              <a:rPr lang="pl-PL" sz="2000" b="1" dirty="0" smtClean="0">
                <a:solidFill>
                  <a:schemeClr val="bg1"/>
                </a:solidFill>
                <a:latin typeface="+mj-lt"/>
              </a:rPr>
              <a:t>Introduction</a:t>
            </a:r>
            <a:endParaRPr lang="en-US" sz="2000" b="1" dirty="0">
              <a:solidFill>
                <a:schemeClr val="bg1"/>
              </a:solidFill>
              <a:latin typeface="+mj-lt"/>
            </a:endParaRPr>
          </a:p>
        </p:txBody>
      </p:sp>
      <p:sp>
        <p:nvSpPr>
          <p:cNvPr id="22" name="TextBox 3"/>
          <p:cNvSpPr txBox="1"/>
          <p:nvPr/>
        </p:nvSpPr>
        <p:spPr>
          <a:xfrm>
            <a:off x="1" y="5488812"/>
            <a:ext cx="9144000" cy="1384995"/>
          </a:xfrm>
          <a:prstGeom prst="rect">
            <a:avLst/>
          </a:prstGeom>
          <a:noFill/>
        </p:spPr>
        <p:txBody>
          <a:bodyPr wrap="square" rtlCol="0">
            <a:spAutoFit/>
          </a:bodyPr>
          <a:lstStyle/>
          <a:p>
            <a:r>
              <a:rPr lang="en-US" sz="1200" b="1" dirty="0" smtClean="0">
                <a:latin typeface="+mj-lt"/>
                <a:cs typeface="Arial"/>
              </a:rPr>
              <a:t>Supplementary Figure S3. Current model of the major DSB repair pathways in eukaryotes. </a:t>
            </a:r>
            <a:r>
              <a:rPr lang="en-US" sz="1200" dirty="0" smtClean="0">
                <a:latin typeface="+mj-lt"/>
                <a:cs typeface="Arial"/>
              </a:rPr>
              <a:t>Non-homologous end-joining (NHEJ) repairs DSBs through a simple ligation step without the need for sequence homology or DNA end-processing. Homologous recombination (HR) requires a homologous DNA template and involves extensive DNA end processing (resection). Alternative DSB repair pathways -  microhomology-mediated end-</a:t>
            </a:r>
            <a:r>
              <a:rPr lang="en-US" sz="1200" dirty="0" smtClean="0">
                <a:cs typeface="Arial"/>
              </a:rPr>
              <a:t>joining</a:t>
            </a:r>
            <a:r>
              <a:rPr lang="en-US" sz="1200" dirty="0" smtClean="0">
                <a:latin typeface="+mj-lt"/>
                <a:cs typeface="Arial"/>
              </a:rPr>
              <a:t>, also referred to as alternative end-joining (MMEJ/alt-EJ), and synthesis-dependent microhomology-mediated end-</a:t>
            </a:r>
            <a:r>
              <a:rPr lang="en-US" sz="1200" dirty="0" smtClean="0">
                <a:cs typeface="Arial"/>
              </a:rPr>
              <a:t>joining</a:t>
            </a:r>
            <a:r>
              <a:rPr lang="en-US" sz="1200" dirty="0" smtClean="0">
                <a:latin typeface="+mj-lt"/>
                <a:cs typeface="Arial"/>
              </a:rPr>
              <a:t> (SD-MMEJ), share HR DNA end-resection machinery with HR. These pathways use short regions of homology (microhomology) to align DNA ends before repair. The MMEJ/alt-EJ pathway </a:t>
            </a:r>
            <a:r>
              <a:rPr lang="en-US" sz="1200" dirty="0" err="1" smtClean="0">
                <a:latin typeface="+mj-lt"/>
                <a:cs typeface="Arial"/>
              </a:rPr>
              <a:t>utilises</a:t>
            </a:r>
            <a:r>
              <a:rPr lang="en-US" sz="1200" dirty="0" smtClean="0">
                <a:latin typeface="+mj-lt"/>
                <a:cs typeface="Arial"/>
              </a:rPr>
              <a:t> pre-</a:t>
            </a:r>
            <a:r>
              <a:rPr lang="en-US" sz="1200" dirty="0" err="1" smtClean="0">
                <a:latin typeface="+mj-lt"/>
                <a:cs typeface="Arial"/>
              </a:rPr>
              <a:t>exisiting</a:t>
            </a:r>
            <a:r>
              <a:rPr lang="en-US" sz="1200" dirty="0" smtClean="0">
                <a:latin typeface="+mj-lt"/>
                <a:cs typeface="Arial"/>
              </a:rPr>
              <a:t> </a:t>
            </a:r>
            <a:r>
              <a:rPr lang="en-US" sz="1200" dirty="0" err="1" smtClean="0">
                <a:latin typeface="+mj-lt"/>
                <a:cs typeface="Arial"/>
              </a:rPr>
              <a:t>microhomologies</a:t>
            </a:r>
            <a:r>
              <a:rPr lang="en-US" sz="1200" dirty="0" smtClean="0">
                <a:latin typeface="+mj-lt"/>
                <a:cs typeface="Arial"/>
              </a:rPr>
              <a:t>, while SD-MMEJ uses a polymerase to amplify the microhomology from a more distant region of the DNA. </a:t>
            </a:r>
            <a:endParaRPr lang="en-US" sz="1200" dirty="0">
              <a:latin typeface="+mj-lt"/>
              <a:cs typeface="Arial"/>
            </a:endParaRPr>
          </a:p>
        </p:txBody>
      </p:sp>
      <p:pic>
        <p:nvPicPr>
          <p:cNvPr id="2050" name="Picture 2" descr="C:\Users\Kaja\Pictures\A Illustrator\HR-NHEJ-MMEJ pathways 8bis.tif"/>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12578" y="63799"/>
            <a:ext cx="6840000" cy="534875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19601313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89" y="5503061"/>
            <a:ext cx="9144000" cy="1200329"/>
          </a:xfrm>
          <a:prstGeom prst="rect">
            <a:avLst/>
          </a:prstGeom>
          <a:noFill/>
        </p:spPr>
        <p:txBody>
          <a:bodyPr wrap="square" rtlCol="0">
            <a:spAutoFit/>
          </a:bodyPr>
          <a:lstStyle/>
          <a:p>
            <a:r>
              <a:rPr lang="en-US" sz="1200" b="1" dirty="0" smtClean="0">
                <a:cs typeface="Arial"/>
              </a:rPr>
              <a:t>Supplementary </a:t>
            </a:r>
            <a:r>
              <a:rPr lang="en-US" sz="1200" b="1" dirty="0" smtClean="0">
                <a:latin typeface="+mj-lt"/>
                <a:cs typeface="Arial" panose="020B0604020202020204" pitchFamily="34" charset="0"/>
              </a:rPr>
              <a:t>Figure S4. The effect of the </a:t>
            </a:r>
            <a:r>
              <a:rPr lang="en-US" sz="1200" b="1" dirty="0" err="1" smtClean="0">
                <a:latin typeface="+mj-lt"/>
                <a:cs typeface="Arial" panose="020B0604020202020204" pitchFamily="34" charset="0"/>
              </a:rPr>
              <a:t>siRNA</a:t>
            </a:r>
            <a:r>
              <a:rPr lang="en-US" sz="1200" b="1" dirty="0" smtClean="0">
                <a:latin typeface="+mj-lt"/>
                <a:cs typeface="Arial" panose="020B0604020202020204" pitchFamily="34" charset="0"/>
              </a:rPr>
              <a:t> on DNA repair protein mRNA level. </a:t>
            </a:r>
            <a:r>
              <a:rPr lang="en-US" sz="1200" dirty="0" smtClean="0">
                <a:latin typeface="+mj-lt"/>
                <a:cs typeface="Arial" panose="020B0604020202020204" pitchFamily="34" charset="0"/>
              </a:rPr>
              <a:t>Total mRNA was extracted from approx. 1 - </a:t>
            </a:r>
            <a:r>
              <a:rPr lang="en-US" sz="1200" dirty="0" smtClean="0"/>
              <a:t>5 x 10</a:t>
            </a:r>
            <a:r>
              <a:rPr lang="en-US" sz="1200" baseline="30000" dirty="0" smtClean="0"/>
              <a:t>6</a:t>
            </a:r>
            <a:r>
              <a:rPr lang="en-US" sz="1200" dirty="0" smtClean="0"/>
              <a:t> </a:t>
            </a:r>
            <a:r>
              <a:rPr lang="en-US" sz="1200" dirty="0" smtClean="0">
                <a:latin typeface="+mj-lt"/>
                <a:cs typeface="Arial" panose="020B0604020202020204" pitchFamily="34" charset="0"/>
              </a:rPr>
              <a:t>CHO DG44 cells</a:t>
            </a:r>
            <a:r>
              <a:rPr lang="en-US" sz="1200" dirty="0" smtClean="0">
                <a:cs typeface="Arial" panose="020B0604020202020204" pitchFamily="34" charset="0"/>
              </a:rPr>
              <a:t> 72 hours after the transfection of</a:t>
            </a:r>
            <a:r>
              <a:rPr lang="en-US" sz="1200" dirty="0" smtClean="0">
                <a:latin typeface="+mj-lt"/>
                <a:cs typeface="Arial" panose="020B0604020202020204" pitchFamily="34" charset="0"/>
              </a:rPr>
              <a:t> three negative control </a:t>
            </a:r>
            <a:r>
              <a:rPr lang="en-US" sz="1200" dirty="0" err="1" smtClean="0">
                <a:latin typeface="+mj-lt"/>
                <a:cs typeface="Arial" panose="020B0604020202020204" pitchFamily="34" charset="0"/>
              </a:rPr>
              <a:t>siRNAs</a:t>
            </a:r>
            <a:r>
              <a:rPr lang="en-US" sz="1200" dirty="0" smtClean="0">
                <a:latin typeface="+mj-lt"/>
                <a:cs typeface="Arial" panose="020B0604020202020204" pitchFamily="34" charset="0"/>
              </a:rPr>
              <a:t> (</a:t>
            </a:r>
            <a:r>
              <a:rPr lang="en-US" sz="1200" dirty="0" err="1" smtClean="0">
                <a:latin typeface="+mj-lt"/>
                <a:cs typeface="Arial" panose="020B0604020202020204" pitchFamily="34" charset="0"/>
              </a:rPr>
              <a:t>siNeg</a:t>
            </a:r>
            <a:r>
              <a:rPr lang="en-US" sz="1200" dirty="0" smtClean="0">
                <a:latin typeface="+mj-lt"/>
                <a:cs typeface="Arial" panose="020B0604020202020204" pitchFamily="34" charset="0"/>
              </a:rPr>
              <a:t>), or of three specific </a:t>
            </a:r>
            <a:r>
              <a:rPr lang="en-US" sz="1200" dirty="0" err="1" smtClean="0">
                <a:latin typeface="+mj-lt"/>
                <a:cs typeface="Arial" panose="020B0604020202020204" pitchFamily="34" charset="0"/>
              </a:rPr>
              <a:t>siRNAs</a:t>
            </a:r>
            <a:r>
              <a:rPr lang="en-US" sz="1200" dirty="0" smtClean="0">
                <a:latin typeface="+mj-lt"/>
                <a:cs typeface="Arial" panose="020B0604020202020204" pitchFamily="34" charset="0"/>
              </a:rPr>
              <a:t> targeting the indicated gene. The mRNA level of the target was quantified by </a:t>
            </a:r>
            <a:r>
              <a:rPr lang="en-US" sz="1200" dirty="0" err="1" smtClean="0">
                <a:latin typeface="+mj-lt"/>
                <a:cs typeface="Arial" panose="020B0604020202020204" pitchFamily="34" charset="0"/>
              </a:rPr>
              <a:t>qPCR</a:t>
            </a:r>
            <a:r>
              <a:rPr lang="en-US" sz="1200" dirty="0" smtClean="0">
                <a:latin typeface="+mj-lt"/>
                <a:cs typeface="Arial" panose="020B0604020202020204" pitchFamily="34" charset="0"/>
              </a:rPr>
              <a:t> </a:t>
            </a:r>
            <a:r>
              <a:rPr lang="en-US" sz="1200" dirty="0" smtClean="0"/>
              <a:t>using specific primers</a:t>
            </a:r>
            <a:r>
              <a:rPr lang="en-US" sz="1200" dirty="0" smtClean="0">
                <a:latin typeface="+mj-lt"/>
                <a:cs typeface="Arial" panose="020B0604020202020204" pitchFamily="34" charset="0"/>
              </a:rPr>
              <a:t> and </a:t>
            </a:r>
            <a:r>
              <a:rPr lang="en-US" sz="1200" dirty="0" err="1" smtClean="0">
                <a:latin typeface="+mj-lt"/>
                <a:cs typeface="Arial" panose="020B0604020202020204" pitchFamily="34" charset="0"/>
              </a:rPr>
              <a:t>cDNA</a:t>
            </a:r>
            <a:r>
              <a:rPr lang="en-US" sz="1200" dirty="0" smtClean="0">
                <a:latin typeface="+mj-lt"/>
                <a:cs typeface="Arial" panose="020B0604020202020204" pitchFamily="34" charset="0"/>
              </a:rPr>
              <a:t> template obtained from 1 µg mRNA and diluted 20x. The reactions were performed in triplicate. </a:t>
            </a:r>
            <a:r>
              <a:rPr lang="en-US" sz="1200" dirty="0" smtClean="0"/>
              <a:t>The relative level of the target mRNA was calculated using the GAPDH gene as a reference. </a:t>
            </a:r>
            <a:r>
              <a:rPr lang="en-US" sz="1200" dirty="0" smtClean="0">
                <a:cs typeface="Arial" panose="020B0604020202020204" pitchFamily="34" charset="0"/>
              </a:rPr>
              <a:t>Values were normalized to the target mRNA levels determined from cells transfected with the negative control </a:t>
            </a:r>
            <a:r>
              <a:rPr lang="en-US" sz="1200" dirty="0" err="1" smtClean="0">
                <a:cs typeface="Arial" panose="020B0604020202020204" pitchFamily="34" charset="0"/>
              </a:rPr>
              <a:t>siRNAs</a:t>
            </a:r>
            <a:r>
              <a:rPr lang="en-US" sz="1200" dirty="0" smtClean="0">
                <a:cs typeface="Arial" panose="020B0604020202020204" pitchFamily="34" charset="0"/>
              </a:rPr>
              <a:t>. </a:t>
            </a:r>
            <a:r>
              <a:rPr lang="en-US" sz="1200" dirty="0" smtClean="0">
                <a:latin typeface="+mj-lt"/>
                <a:cs typeface="Arial" panose="020B0604020202020204" pitchFamily="34" charset="0"/>
              </a:rPr>
              <a:t>Error bars represent standard error of the mean.</a:t>
            </a:r>
            <a:endParaRPr lang="en-US" sz="1200" dirty="0">
              <a:solidFill>
                <a:srgbClr val="00B050"/>
              </a:solidFill>
              <a:latin typeface="+mj-lt"/>
              <a:cs typeface="Arial" panose="020B0604020202020204" pitchFamily="34" charset="0"/>
            </a:endParaRPr>
          </a:p>
        </p:txBody>
      </p:sp>
      <p:pic>
        <p:nvPicPr>
          <p:cNvPr id="2" name="Image 1" descr="Fig S2 150116.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58489"/>
            <a:ext cx="9144000" cy="5533064"/>
          </a:xfrm>
          <a:prstGeom prst="rect">
            <a:avLst/>
          </a:prstGeom>
        </p:spPr>
      </p:pic>
    </p:spTree>
    <p:extLst>
      <p:ext uri="{BB962C8B-B14F-4D97-AF65-F5344CB8AC3E}">
        <p14:creationId xmlns:p14="http://schemas.microsoft.com/office/powerpoint/2010/main" xmlns="" val="154094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LL working WB 210116.tif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61119" y="64770"/>
            <a:ext cx="7615304" cy="5256000"/>
          </a:xfrm>
          <a:prstGeom prst="rect">
            <a:avLst/>
          </a:prstGeom>
        </p:spPr>
      </p:pic>
      <p:sp>
        <p:nvSpPr>
          <p:cNvPr id="6" name="TextBox 3"/>
          <p:cNvSpPr txBox="1"/>
          <p:nvPr/>
        </p:nvSpPr>
        <p:spPr>
          <a:xfrm>
            <a:off x="66580" y="5375481"/>
            <a:ext cx="8971089" cy="1384995"/>
          </a:xfrm>
          <a:prstGeom prst="rect">
            <a:avLst/>
          </a:prstGeom>
          <a:noFill/>
        </p:spPr>
        <p:txBody>
          <a:bodyPr wrap="square" rtlCol="0">
            <a:spAutoFit/>
          </a:bodyPr>
          <a:lstStyle/>
          <a:p>
            <a:r>
              <a:rPr lang="en-US" sz="1200" b="1" dirty="0" smtClean="0">
                <a:cs typeface="Arial"/>
              </a:rPr>
              <a:t>Supplementary </a:t>
            </a:r>
            <a:r>
              <a:rPr lang="en-US" sz="1200" b="1" dirty="0" smtClean="0">
                <a:latin typeface="+mj-lt"/>
                <a:cs typeface="Arial"/>
              </a:rPr>
              <a:t>Figure S5. </a:t>
            </a:r>
            <a:r>
              <a:rPr lang="en-US" sz="1200" b="1" dirty="0" smtClean="0">
                <a:latin typeface="+mj-lt"/>
                <a:cs typeface="Arial" panose="020B0604020202020204" pitchFamily="34" charset="0"/>
              </a:rPr>
              <a:t>The effect of the </a:t>
            </a:r>
            <a:r>
              <a:rPr lang="en-US" sz="1200" b="1" dirty="0" err="1" smtClean="0">
                <a:latin typeface="+mj-lt"/>
                <a:cs typeface="Arial" panose="020B0604020202020204" pitchFamily="34" charset="0"/>
              </a:rPr>
              <a:t>siRNA</a:t>
            </a:r>
            <a:r>
              <a:rPr lang="en-US" sz="1200" b="1" dirty="0" smtClean="0">
                <a:latin typeface="+mj-lt"/>
                <a:cs typeface="Arial" panose="020B0604020202020204" pitchFamily="34" charset="0"/>
              </a:rPr>
              <a:t> knock-down of DNA repair proteins on the protein level.</a:t>
            </a:r>
            <a:r>
              <a:rPr lang="en-US" sz="1200" dirty="0" smtClean="0">
                <a:latin typeface="+mj-lt"/>
                <a:cs typeface="Arial"/>
              </a:rPr>
              <a:t> CHO cells were transfected with control (</a:t>
            </a:r>
            <a:r>
              <a:rPr lang="en-US" sz="1200" dirty="0" err="1" smtClean="0">
                <a:latin typeface="+mj-lt"/>
                <a:cs typeface="Arial"/>
              </a:rPr>
              <a:t>siNeg</a:t>
            </a:r>
            <a:r>
              <a:rPr lang="en-US" sz="1200" dirty="0" smtClean="0">
                <a:latin typeface="+mj-lt"/>
                <a:cs typeface="Arial"/>
              </a:rPr>
              <a:t>) or recombination protein-targeting siRNAs as for Supplementary Fig. S4, or left untreated (mock). Total cell extracts were resolved on SDS-PAGE gel, followed by </a:t>
            </a:r>
            <a:r>
              <a:rPr lang="en-US" sz="1200" dirty="0" err="1" smtClean="0">
                <a:latin typeface="+mj-lt"/>
                <a:cs typeface="Arial"/>
              </a:rPr>
              <a:t>immunoblotting</a:t>
            </a:r>
            <a:r>
              <a:rPr lang="en-US" sz="1200" dirty="0" smtClean="0">
                <a:latin typeface="+mj-lt"/>
                <a:cs typeface="Arial"/>
              </a:rPr>
              <a:t> using appropriate antibodies. Antibodies against house-keeping genes: </a:t>
            </a:r>
            <a:r>
              <a:rPr lang="en-US" sz="1200" dirty="0">
                <a:latin typeface="+mj-lt"/>
                <a:cs typeface="Arial"/>
              </a:rPr>
              <a:t>GAPDH (Santa Cruz Biotechnology, </a:t>
            </a:r>
            <a:r>
              <a:rPr lang="en-US" sz="1200" dirty="0" smtClean="0">
                <a:latin typeface="+mj-lt"/>
                <a:cs typeface="Arial"/>
              </a:rPr>
              <a:t>sc-32233</a:t>
            </a:r>
            <a:r>
              <a:rPr lang="en-US" sz="1200" dirty="0">
                <a:latin typeface="+mj-lt"/>
                <a:cs typeface="Arial"/>
              </a:rPr>
              <a:t>), β-catenin (</a:t>
            </a:r>
            <a:r>
              <a:rPr lang="en-US" sz="1200" dirty="0" smtClean="0">
                <a:latin typeface="+mj-lt"/>
                <a:cs typeface="Arial"/>
              </a:rPr>
              <a:t>Sigma, C2206), and </a:t>
            </a:r>
            <a:r>
              <a:rPr lang="en-US" sz="1200" dirty="0">
                <a:latin typeface="+mj-lt"/>
                <a:cs typeface="Arial"/>
              </a:rPr>
              <a:t>Tubulin (Cell </a:t>
            </a:r>
            <a:r>
              <a:rPr lang="en-US" sz="1200" dirty="0" smtClean="0">
                <a:latin typeface="+mj-lt"/>
                <a:cs typeface="Arial"/>
              </a:rPr>
              <a:t>Signaling, 2148) were used as loading controls. Immunoblotting for A) </a:t>
            </a:r>
            <a:r>
              <a:rPr lang="en-US" sz="1200" dirty="0">
                <a:latin typeface="+mj-lt"/>
                <a:cs typeface="Arial"/>
              </a:rPr>
              <a:t>Ku70 (</a:t>
            </a:r>
            <a:r>
              <a:rPr lang="en-US" sz="1200" dirty="0" err="1" smtClean="0">
                <a:latin typeface="+mj-lt"/>
                <a:cs typeface="Arial"/>
              </a:rPr>
              <a:t>Chemicon</a:t>
            </a:r>
            <a:r>
              <a:rPr lang="en-US" sz="1200" dirty="0" smtClean="0">
                <a:latin typeface="+mj-lt"/>
                <a:cs typeface="Arial"/>
              </a:rPr>
              <a:t>, AB1358), B) </a:t>
            </a:r>
            <a:r>
              <a:rPr lang="en-US" sz="1200" dirty="0">
                <a:latin typeface="+mj-lt"/>
                <a:cs typeface="Arial"/>
              </a:rPr>
              <a:t>Rad51 </a:t>
            </a:r>
            <a:r>
              <a:rPr lang="en-US" sz="1200" dirty="0" smtClean="0">
                <a:latin typeface="+mj-lt"/>
                <a:cs typeface="Arial"/>
              </a:rPr>
              <a:t>(</a:t>
            </a:r>
            <a:r>
              <a:rPr lang="en-US" sz="1200" dirty="0" err="1" smtClean="0">
                <a:latin typeface="+mj-lt"/>
                <a:cs typeface="Arial"/>
              </a:rPr>
              <a:t>Abcam</a:t>
            </a:r>
            <a:r>
              <a:rPr lang="en-US" sz="1200" dirty="0" smtClean="0">
                <a:latin typeface="+mj-lt"/>
                <a:cs typeface="Arial"/>
              </a:rPr>
              <a:t>, ab88572), C) </a:t>
            </a:r>
            <a:r>
              <a:rPr lang="en-US" sz="1200" dirty="0">
                <a:latin typeface="+mj-lt"/>
                <a:cs typeface="Arial"/>
              </a:rPr>
              <a:t>Pold3 </a:t>
            </a:r>
            <a:r>
              <a:rPr lang="en-US" sz="1200" dirty="0" smtClean="0">
                <a:latin typeface="+mj-lt"/>
                <a:cs typeface="Arial"/>
              </a:rPr>
              <a:t>(</a:t>
            </a:r>
            <a:r>
              <a:rPr lang="en-US" sz="1200" dirty="0" err="1">
                <a:cs typeface="Arial"/>
              </a:rPr>
              <a:t>LifeSpan</a:t>
            </a:r>
            <a:r>
              <a:rPr lang="en-US" sz="1200" dirty="0">
                <a:cs typeface="Arial"/>
              </a:rPr>
              <a:t> </a:t>
            </a:r>
            <a:r>
              <a:rPr lang="en-US" sz="1200" dirty="0" err="1">
                <a:cs typeface="Arial"/>
              </a:rPr>
              <a:t>BioSciences</a:t>
            </a:r>
            <a:r>
              <a:rPr lang="en-US" sz="1200" dirty="0" smtClean="0">
                <a:latin typeface="+mj-lt"/>
                <a:cs typeface="Arial"/>
              </a:rPr>
              <a:t>, LS-C145720), D) 53BP1 (Novus Biologicals, NB100-305), E) </a:t>
            </a:r>
            <a:r>
              <a:rPr lang="en-US" sz="1200" dirty="0">
                <a:latin typeface="+mj-lt"/>
                <a:cs typeface="Arial"/>
              </a:rPr>
              <a:t>Rad51D (Santa Cruz Biotechnology, </a:t>
            </a:r>
            <a:r>
              <a:rPr lang="en-US" sz="1200" dirty="0" smtClean="0">
                <a:latin typeface="+mj-lt"/>
                <a:cs typeface="Arial"/>
              </a:rPr>
              <a:t>sc-53431), F) </a:t>
            </a:r>
            <a:r>
              <a:rPr lang="en-US" sz="1200" dirty="0">
                <a:cs typeface="Arial"/>
              </a:rPr>
              <a:t>DNA Polymerase θ </a:t>
            </a:r>
            <a:r>
              <a:rPr lang="en-US" sz="1200" dirty="0" smtClean="0">
                <a:cs typeface="Arial"/>
              </a:rPr>
              <a:t>(</a:t>
            </a:r>
            <a:r>
              <a:rPr lang="en-US" sz="1200" dirty="0" err="1">
                <a:cs typeface="Arial"/>
              </a:rPr>
              <a:t>A</a:t>
            </a:r>
            <a:r>
              <a:rPr lang="en-US" sz="1200" dirty="0" err="1" smtClean="0">
                <a:cs typeface="Arial"/>
              </a:rPr>
              <a:t>bcam</a:t>
            </a:r>
            <a:r>
              <a:rPr lang="en-US" sz="1200" dirty="0" smtClean="0">
                <a:cs typeface="Arial"/>
              </a:rPr>
              <a:t>, ab111218), </a:t>
            </a:r>
            <a:r>
              <a:rPr lang="en-US" sz="1200" dirty="0" smtClean="0">
                <a:latin typeface="+mj-lt"/>
                <a:cs typeface="Arial"/>
              </a:rPr>
              <a:t>G) Ligase </a:t>
            </a:r>
            <a:r>
              <a:rPr lang="en-US" sz="1200" dirty="0">
                <a:latin typeface="+mj-lt"/>
                <a:cs typeface="Arial"/>
              </a:rPr>
              <a:t>I (</a:t>
            </a:r>
            <a:r>
              <a:rPr lang="en-US" sz="1200" dirty="0" err="1">
                <a:latin typeface="+mj-lt"/>
                <a:cs typeface="Arial"/>
              </a:rPr>
              <a:t>Thermo</a:t>
            </a:r>
            <a:r>
              <a:rPr lang="en-US" sz="1200" dirty="0">
                <a:latin typeface="+mj-lt"/>
                <a:cs typeface="Arial"/>
              </a:rPr>
              <a:t> Fisher </a:t>
            </a:r>
            <a:r>
              <a:rPr lang="en-US" sz="1200" dirty="0" smtClean="0">
                <a:latin typeface="+mj-lt"/>
                <a:cs typeface="Arial"/>
              </a:rPr>
              <a:t>Scientific, PA5-27820), H) Ligase </a:t>
            </a:r>
            <a:r>
              <a:rPr lang="en-US" sz="1200" dirty="0">
                <a:latin typeface="+mj-lt"/>
                <a:cs typeface="Arial"/>
              </a:rPr>
              <a:t>III (</a:t>
            </a:r>
            <a:r>
              <a:rPr lang="en-US" sz="1200" dirty="0" err="1" smtClean="0">
                <a:latin typeface="+mj-lt"/>
                <a:cs typeface="Arial"/>
              </a:rPr>
              <a:t>LifeSpan</a:t>
            </a:r>
            <a:r>
              <a:rPr lang="en-US" sz="1200" dirty="0" smtClean="0">
                <a:latin typeface="+mj-lt"/>
                <a:cs typeface="Arial"/>
              </a:rPr>
              <a:t> </a:t>
            </a:r>
            <a:r>
              <a:rPr lang="en-US" sz="1200" dirty="0" err="1" smtClean="0">
                <a:latin typeface="+mj-lt"/>
                <a:cs typeface="Arial"/>
              </a:rPr>
              <a:t>BioSciences</a:t>
            </a:r>
            <a:r>
              <a:rPr lang="en-US" sz="1200" dirty="0" smtClean="0">
                <a:latin typeface="+mj-lt"/>
                <a:cs typeface="Arial"/>
              </a:rPr>
              <a:t>, LS-C146277), and I) </a:t>
            </a:r>
            <a:r>
              <a:rPr lang="en-US" sz="1200" dirty="0" smtClean="0">
                <a:cs typeface="Arial"/>
              </a:rPr>
              <a:t>Ligase </a:t>
            </a:r>
            <a:r>
              <a:rPr lang="en-US" sz="1200" dirty="0">
                <a:cs typeface="Arial"/>
              </a:rPr>
              <a:t>IV (Santa </a:t>
            </a:r>
            <a:r>
              <a:rPr lang="en-US" sz="1200" dirty="0" smtClean="0">
                <a:cs typeface="Arial"/>
              </a:rPr>
              <a:t>Cruz Biotechnology, sc-28232).</a:t>
            </a:r>
            <a:endParaRPr lang="en-US" sz="1200" dirty="0">
              <a:cs typeface="Arial"/>
            </a:endParaRPr>
          </a:p>
        </p:txBody>
      </p:sp>
      <p:sp>
        <p:nvSpPr>
          <p:cNvPr id="4" name="TextBox 3"/>
          <p:cNvSpPr txBox="1"/>
          <p:nvPr/>
        </p:nvSpPr>
        <p:spPr>
          <a:xfrm>
            <a:off x="673216" y="109882"/>
            <a:ext cx="303288" cy="338554"/>
          </a:xfrm>
          <a:prstGeom prst="rect">
            <a:avLst/>
          </a:prstGeom>
          <a:noFill/>
        </p:spPr>
        <p:txBody>
          <a:bodyPr wrap="none" rtlCol="0">
            <a:spAutoFit/>
          </a:bodyPr>
          <a:lstStyle/>
          <a:p>
            <a:r>
              <a:rPr lang="pl-PL" sz="1600" dirty="0" smtClean="0"/>
              <a:t>A</a:t>
            </a:r>
            <a:endParaRPr lang="en-US" sz="1600" dirty="0"/>
          </a:p>
        </p:txBody>
      </p:sp>
      <p:sp>
        <p:nvSpPr>
          <p:cNvPr id="5" name="TextBox 4"/>
          <p:cNvSpPr txBox="1"/>
          <p:nvPr/>
        </p:nvSpPr>
        <p:spPr>
          <a:xfrm>
            <a:off x="3194569" y="109882"/>
            <a:ext cx="303288" cy="338554"/>
          </a:xfrm>
          <a:prstGeom prst="rect">
            <a:avLst/>
          </a:prstGeom>
          <a:noFill/>
        </p:spPr>
        <p:txBody>
          <a:bodyPr wrap="none" rtlCol="0">
            <a:spAutoFit/>
          </a:bodyPr>
          <a:lstStyle/>
          <a:p>
            <a:r>
              <a:rPr lang="pl-PL" sz="1600" dirty="0" smtClean="0"/>
              <a:t>B</a:t>
            </a:r>
            <a:endParaRPr lang="en-US" sz="1600" dirty="0"/>
          </a:p>
        </p:txBody>
      </p:sp>
      <p:sp>
        <p:nvSpPr>
          <p:cNvPr id="7" name="TextBox 6"/>
          <p:cNvSpPr txBox="1"/>
          <p:nvPr/>
        </p:nvSpPr>
        <p:spPr>
          <a:xfrm>
            <a:off x="5550084" y="109882"/>
            <a:ext cx="303288" cy="338554"/>
          </a:xfrm>
          <a:prstGeom prst="rect">
            <a:avLst/>
          </a:prstGeom>
          <a:noFill/>
        </p:spPr>
        <p:txBody>
          <a:bodyPr wrap="none" rtlCol="0">
            <a:spAutoFit/>
          </a:bodyPr>
          <a:lstStyle/>
          <a:p>
            <a:r>
              <a:rPr lang="pl-PL" sz="1600" dirty="0" smtClean="0"/>
              <a:t>C</a:t>
            </a:r>
            <a:endParaRPr lang="en-US" sz="1600" dirty="0"/>
          </a:p>
        </p:txBody>
      </p:sp>
      <p:sp>
        <p:nvSpPr>
          <p:cNvPr id="8" name="TextBox 7"/>
          <p:cNvSpPr txBox="1"/>
          <p:nvPr/>
        </p:nvSpPr>
        <p:spPr>
          <a:xfrm>
            <a:off x="673216" y="1691664"/>
            <a:ext cx="311304" cy="338554"/>
          </a:xfrm>
          <a:prstGeom prst="rect">
            <a:avLst/>
          </a:prstGeom>
          <a:noFill/>
        </p:spPr>
        <p:txBody>
          <a:bodyPr wrap="none" rtlCol="0">
            <a:spAutoFit/>
          </a:bodyPr>
          <a:lstStyle/>
          <a:p>
            <a:r>
              <a:rPr lang="pl-PL" sz="1600" dirty="0" smtClean="0"/>
              <a:t>D</a:t>
            </a:r>
            <a:endParaRPr lang="en-US" sz="1600" dirty="0"/>
          </a:p>
        </p:txBody>
      </p:sp>
      <p:sp>
        <p:nvSpPr>
          <p:cNvPr id="9" name="TextBox 8"/>
          <p:cNvSpPr txBox="1"/>
          <p:nvPr/>
        </p:nvSpPr>
        <p:spPr>
          <a:xfrm>
            <a:off x="3194569" y="1691664"/>
            <a:ext cx="285656" cy="338554"/>
          </a:xfrm>
          <a:prstGeom prst="rect">
            <a:avLst/>
          </a:prstGeom>
          <a:noFill/>
        </p:spPr>
        <p:txBody>
          <a:bodyPr wrap="none" rtlCol="0">
            <a:spAutoFit/>
          </a:bodyPr>
          <a:lstStyle/>
          <a:p>
            <a:r>
              <a:rPr lang="en-US" sz="1600" dirty="0" smtClean="0"/>
              <a:t>E</a:t>
            </a:r>
            <a:endParaRPr lang="en-US" sz="1600" dirty="0"/>
          </a:p>
        </p:txBody>
      </p:sp>
      <p:sp>
        <p:nvSpPr>
          <p:cNvPr id="10" name="TextBox 9"/>
          <p:cNvSpPr txBox="1"/>
          <p:nvPr/>
        </p:nvSpPr>
        <p:spPr>
          <a:xfrm>
            <a:off x="5715922" y="1691664"/>
            <a:ext cx="285656" cy="338554"/>
          </a:xfrm>
          <a:prstGeom prst="rect">
            <a:avLst/>
          </a:prstGeom>
          <a:noFill/>
        </p:spPr>
        <p:txBody>
          <a:bodyPr wrap="none" rtlCol="0">
            <a:spAutoFit/>
          </a:bodyPr>
          <a:lstStyle/>
          <a:p>
            <a:r>
              <a:rPr lang="en-US" sz="1600" dirty="0" smtClean="0"/>
              <a:t>F</a:t>
            </a:r>
            <a:endParaRPr lang="en-US" sz="1600" dirty="0"/>
          </a:p>
        </p:txBody>
      </p:sp>
      <p:sp>
        <p:nvSpPr>
          <p:cNvPr id="11" name="TextBox 10"/>
          <p:cNvSpPr txBox="1"/>
          <p:nvPr/>
        </p:nvSpPr>
        <p:spPr>
          <a:xfrm>
            <a:off x="673216" y="3441250"/>
            <a:ext cx="314510" cy="338554"/>
          </a:xfrm>
          <a:prstGeom prst="rect">
            <a:avLst/>
          </a:prstGeom>
          <a:noFill/>
        </p:spPr>
        <p:txBody>
          <a:bodyPr wrap="none" rtlCol="0">
            <a:spAutoFit/>
          </a:bodyPr>
          <a:lstStyle/>
          <a:p>
            <a:r>
              <a:rPr lang="en-US" sz="1600" dirty="0" smtClean="0"/>
              <a:t>G</a:t>
            </a:r>
            <a:endParaRPr lang="en-US" sz="1600" dirty="0"/>
          </a:p>
        </p:txBody>
      </p:sp>
      <p:sp>
        <p:nvSpPr>
          <p:cNvPr id="12" name="TextBox 11"/>
          <p:cNvSpPr txBox="1"/>
          <p:nvPr/>
        </p:nvSpPr>
        <p:spPr>
          <a:xfrm>
            <a:off x="3194569" y="3439581"/>
            <a:ext cx="314510" cy="338554"/>
          </a:xfrm>
          <a:prstGeom prst="rect">
            <a:avLst/>
          </a:prstGeom>
          <a:noFill/>
        </p:spPr>
        <p:txBody>
          <a:bodyPr wrap="none" rtlCol="0">
            <a:spAutoFit/>
          </a:bodyPr>
          <a:lstStyle/>
          <a:p>
            <a:r>
              <a:rPr lang="en-US" sz="1600" dirty="0" smtClean="0"/>
              <a:t>H</a:t>
            </a:r>
            <a:endParaRPr lang="en-US" sz="1600" dirty="0"/>
          </a:p>
        </p:txBody>
      </p:sp>
      <p:sp>
        <p:nvSpPr>
          <p:cNvPr id="13" name="TextBox 12"/>
          <p:cNvSpPr txBox="1"/>
          <p:nvPr/>
        </p:nvSpPr>
        <p:spPr>
          <a:xfrm>
            <a:off x="5715922" y="3441250"/>
            <a:ext cx="235962" cy="338554"/>
          </a:xfrm>
          <a:prstGeom prst="rect">
            <a:avLst/>
          </a:prstGeom>
          <a:noFill/>
        </p:spPr>
        <p:txBody>
          <a:bodyPr wrap="none" rtlCol="0">
            <a:spAutoFit/>
          </a:bodyPr>
          <a:lstStyle/>
          <a:p>
            <a:r>
              <a:rPr lang="en-US" sz="1600" dirty="0" smtClean="0"/>
              <a:t>I</a:t>
            </a:r>
            <a:endParaRPr lang="en-US" sz="1600" dirty="0"/>
          </a:p>
        </p:txBody>
      </p:sp>
    </p:spTree>
    <p:extLst>
      <p:ext uri="{BB962C8B-B14F-4D97-AF65-F5344CB8AC3E}">
        <p14:creationId xmlns:p14="http://schemas.microsoft.com/office/powerpoint/2010/main" xmlns="" val="1295049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 S4-BandB.ti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178252"/>
            <a:ext cx="9144000" cy="4124079"/>
          </a:xfrm>
          <a:prstGeom prst="rect">
            <a:avLst/>
          </a:prstGeom>
        </p:spPr>
      </p:pic>
      <p:sp>
        <p:nvSpPr>
          <p:cNvPr id="6" name="TextBox 5"/>
          <p:cNvSpPr txBox="1"/>
          <p:nvPr/>
        </p:nvSpPr>
        <p:spPr>
          <a:xfrm>
            <a:off x="176927" y="812000"/>
            <a:ext cx="303288" cy="338554"/>
          </a:xfrm>
          <a:prstGeom prst="rect">
            <a:avLst/>
          </a:prstGeom>
          <a:noFill/>
        </p:spPr>
        <p:txBody>
          <a:bodyPr wrap="none" rtlCol="0">
            <a:spAutoFit/>
          </a:bodyPr>
          <a:lstStyle/>
          <a:p>
            <a:r>
              <a:rPr lang="pl-PL" sz="1600" dirty="0" smtClean="0"/>
              <a:t>A</a:t>
            </a:r>
            <a:endParaRPr lang="en-US" sz="1600" dirty="0"/>
          </a:p>
        </p:txBody>
      </p:sp>
      <p:sp>
        <p:nvSpPr>
          <p:cNvPr id="7" name="TextBox 6"/>
          <p:cNvSpPr txBox="1"/>
          <p:nvPr/>
        </p:nvSpPr>
        <p:spPr>
          <a:xfrm>
            <a:off x="4775838" y="812000"/>
            <a:ext cx="303288" cy="338554"/>
          </a:xfrm>
          <a:prstGeom prst="rect">
            <a:avLst/>
          </a:prstGeom>
          <a:noFill/>
        </p:spPr>
        <p:txBody>
          <a:bodyPr wrap="none" rtlCol="0">
            <a:spAutoFit/>
          </a:bodyPr>
          <a:lstStyle/>
          <a:p>
            <a:r>
              <a:rPr lang="pl-PL" sz="1600" dirty="0" smtClean="0"/>
              <a:t>B</a:t>
            </a:r>
            <a:endParaRPr lang="en-US" sz="1600" dirty="0"/>
          </a:p>
        </p:txBody>
      </p:sp>
      <p:sp>
        <p:nvSpPr>
          <p:cNvPr id="3" name="ZoneTexte 2"/>
          <p:cNvSpPr txBox="1"/>
          <p:nvPr/>
        </p:nvSpPr>
        <p:spPr>
          <a:xfrm>
            <a:off x="736974" y="850907"/>
            <a:ext cx="1363322" cy="276999"/>
          </a:xfrm>
          <a:prstGeom prst="rect">
            <a:avLst/>
          </a:prstGeom>
          <a:noFill/>
        </p:spPr>
        <p:txBody>
          <a:bodyPr wrap="none" rtlCol="0">
            <a:spAutoFit/>
          </a:bodyPr>
          <a:lstStyle/>
          <a:p>
            <a:r>
              <a:rPr lang="en-US" sz="1200" b="1" dirty="0" smtClean="0">
                <a:latin typeface="+mj-lt"/>
                <a:cs typeface="Arial" panose="020B0604020202020204" pitchFamily="34" charset="0"/>
              </a:rPr>
              <a:t>HR episomal assay</a:t>
            </a:r>
            <a:endParaRPr lang="en-US" sz="1200" b="1" dirty="0">
              <a:latin typeface="+mj-lt"/>
              <a:cs typeface="Arial" panose="020B0604020202020204" pitchFamily="34" charset="0"/>
            </a:endParaRPr>
          </a:p>
        </p:txBody>
      </p:sp>
      <p:sp>
        <p:nvSpPr>
          <p:cNvPr id="8" name="ZoneTexte 7"/>
          <p:cNvSpPr txBox="1"/>
          <p:nvPr/>
        </p:nvSpPr>
        <p:spPr>
          <a:xfrm>
            <a:off x="5365751" y="850907"/>
            <a:ext cx="1504386" cy="276999"/>
          </a:xfrm>
          <a:prstGeom prst="rect">
            <a:avLst/>
          </a:prstGeom>
          <a:noFill/>
        </p:spPr>
        <p:txBody>
          <a:bodyPr wrap="none" rtlCol="0">
            <a:spAutoFit/>
          </a:bodyPr>
          <a:lstStyle/>
          <a:p>
            <a:r>
              <a:rPr lang="en-US" sz="1200" b="1" dirty="0" smtClean="0">
                <a:latin typeface="+mj-lt"/>
                <a:cs typeface="Arial" panose="020B0604020202020204" pitchFamily="34" charset="0"/>
              </a:rPr>
              <a:t>NHEJ episomal assay</a:t>
            </a:r>
            <a:endParaRPr lang="en-US" sz="1200" b="1" dirty="0">
              <a:latin typeface="+mj-lt"/>
              <a:cs typeface="Arial" panose="020B0604020202020204" pitchFamily="34" charset="0"/>
            </a:endParaRPr>
          </a:p>
        </p:txBody>
      </p:sp>
      <p:sp>
        <p:nvSpPr>
          <p:cNvPr id="11" name="TextBox 3"/>
          <p:cNvSpPr txBox="1"/>
          <p:nvPr/>
        </p:nvSpPr>
        <p:spPr>
          <a:xfrm>
            <a:off x="91862" y="5364215"/>
            <a:ext cx="8903281" cy="1015663"/>
          </a:xfrm>
          <a:prstGeom prst="rect">
            <a:avLst/>
          </a:prstGeom>
          <a:noFill/>
        </p:spPr>
        <p:txBody>
          <a:bodyPr wrap="square" rtlCol="0">
            <a:spAutoFit/>
          </a:bodyPr>
          <a:lstStyle/>
          <a:p>
            <a:r>
              <a:rPr lang="en-US" sz="1200" b="1" dirty="0" smtClean="0">
                <a:cs typeface="Arial"/>
              </a:rPr>
              <a:t>Supplementary </a:t>
            </a:r>
            <a:r>
              <a:rPr lang="en-US" sz="1200" b="1" dirty="0" smtClean="0">
                <a:latin typeface="+mj-lt"/>
                <a:cs typeface="Arial"/>
              </a:rPr>
              <a:t>Figure S6. </a:t>
            </a:r>
            <a:r>
              <a:rPr lang="en-US" sz="1200" b="1" dirty="0" smtClean="0">
                <a:latin typeface="+mj-lt"/>
                <a:cs typeface="Arial" panose="020B0604020202020204" pitchFamily="34" charset="0"/>
              </a:rPr>
              <a:t>The effect of the </a:t>
            </a:r>
            <a:r>
              <a:rPr lang="en-US" sz="1200" b="1" dirty="0" err="1" smtClean="0">
                <a:latin typeface="+mj-lt"/>
                <a:cs typeface="Arial" panose="020B0604020202020204" pitchFamily="34" charset="0"/>
              </a:rPr>
              <a:t>siRNA</a:t>
            </a:r>
            <a:r>
              <a:rPr lang="en-US" sz="1200" b="1" dirty="0" smtClean="0">
                <a:latin typeface="+mj-lt"/>
                <a:cs typeface="Arial" panose="020B0604020202020204" pitchFamily="34" charset="0"/>
              </a:rPr>
              <a:t> knock-down of HR and NHEJ proteins </a:t>
            </a:r>
            <a:r>
              <a:rPr lang="en-US" sz="1200" b="1" dirty="0" smtClean="0">
                <a:latin typeface="+mj-lt"/>
                <a:cs typeface="Arial"/>
              </a:rPr>
              <a:t>on HR and NHEJ-mediated plasmid DSB repair.</a:t>
            </a:r>
            <a:r>
              <a:rPr lang="en-US" sz="1200" dirty="0" smtClean="0">
                <a:latin typeface="+mj-lt"/>
                <a:cs typeface="Arial"/>
              </a:rPr>
              <a:t> Cells left untreated (mock), transfected with control (</a:t>
            </a:r>
            <a:r>
              <a:rPr lang="en-US" sz="1200" dirty="0" err="1" smtClean="0">
                <a:latin typeface="+mj-lt"/>
                <a:cs typeface="Arial"/>
              </a:rPr>
              <a:t>siNeg</a:t>
            </a:r>
            <a:r>
              <a:rPr lang="en-US" sz="1200" dirty="0" smtClean="0">
                <a:latin typeface="+mj-lt"/>
                <a:cs typeface="Arial"/>
              </a:rPr>
              <a:t>) or recombination protein-targeting </a:t>
            </a:r>
            <a:r>
              <a:rPr lang="en-US" sz="1200" dirty="0" err="1" smtClean="0">
                <a:latin typeface="+mj-lt"/>
                <a:cs typeface="Arial"/>
              </a:rPr>
              <a:t>siRNAs</a:t>
            </a:r>
            <a:r>
              <a:rPr lang="en-US" sz="1200" dirty="0" smtClean="0">
                <a:latin typeface="+mj-lt"/>
                <a:cs typeface="Arial"/>
              </a:rPr>
              <a:t>, and re-transfected with A) the HR reporter plasmid, or B) the NHEJ (NHEJ-I) reporter plasmid. Percent of GFP-positive cells was normalized to the percent of </a:t>
            </a:r>
            <a:r>
              <a:rPr lang="en-US" sz="1200" dirty="0" err="1" smtClean="0">
                <a:latin typeface="+mj-lt"/>
                <a:cs typeface="Arial"/>
              </a:rPr>
              <a:t>dsRed</a:t>
            </a:r>
            <a:r>
              <a:rPr lang="en-US" sz="1200" dirty="0" smtClean="0">
                <a:latin typeface="+mj-lt"/>
                <a:cs typeface="Arial"/>
              </a:rPr>
              <a:t>-positive cells. Bars represent mean fold change over mock control. Mean of 3 experiments, error bars show </a:t>
            </a:r>
            <a:r>
              <a:rPr lang="en-US" sz="1200" dirty="0" err="1" smtClean="0">
                <a:latin typeface="+mj-lt"/>
                <a:cs typeface="Arial"/>
              </a:rPr>
              <a:t>s.e.m</a:t>
            </a:r>
            <a:r>
              <a:rPr lang="en-US" sz="1200" dirty="0" smtClean="0">
                <a:latin typeface="+mj-lt"/>
                <a:cs typeface="Arial"/>
              </a:rPr>
              <a:t>. </a:t>
            </a:r>
            <a:r>
              <a:rPr lang="en-US" sz="1200" dirty="0">
                <a:latin typeface="+mj-lt"/>
                <a:cs typeface="Arial"/>
              </a:rPr>
              <a:t>A</a:t>
            </a:r>
            <a:r>
              <a:rPr lang="en-US" sz="1200" dirty="0" smtClean="0">
                <a:latin typeface="+mj-lt"/>
                <a:cs typeface="Arial"/>
              </a:rPr>
              <a:t>sterisks indicate a significant difference between the knock-down of all HR genes and all NHEJ genes determined by ANOVA followed by the post-hoc Tukey test.</a:t>
            </a:r>
            <a:endParaRPr lang="en-US" sz="1200" dirty="0">
              <a:latin typeface="+mj-lt"/>
              <a:cs typeface="Arial"/>
            </a:endParaRPr>
          </a:p>
        </p:txBody>
      </p:sp>
      <p:grpSp>
        <p:nvGrpSpPr>
          <p:cNvPr id="33" name="Group 32"/>
          <p:cNvGrpSpPr/>
          <p:nvPr/>
        </p:nvGrpSpPr>
        <p:grpSpPr>
          <a:xfrm>
            <a:off x="1203640" y="1237560"/>
            <a:ext cx="2969556" cy="558577"/>
            <a:chOff x="1203640" y="1237560"/>
            <a:chExt cx="2969556" cy="558577"/>
          </a:xfrm>
        </p:grpSpPr>
        <p:cxnSp>
          <p:nvCxnSpPr>
            <p:cNvPr id="5" name="Straight Connector 4"/>
            <p:cNvCxnSpPr/>
            <p:nvPr/>
          </p:nvCxnSpPr>
          <p:spPr>
            <a:xfrm>
              <a:off x="2340863" y="1796137"/>
              <a:ext cx="1832333" cy="0"/>
            </a:xfrm>
            <a:prstGeom prst="line">
              <a:avLst/>
            </a:prstGeom>
            <a:ln w="19050">
              <a:solidFill>
                <a:srgbClr val="000000"/>
              </a:solidFill>
            </a:ln>
            <a:effectLst/>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a:off x="1203640" y="1607875"/>
              <a:ext cx="1072389" cy="0"/>
            </a:xfrm>
            <a:prstGeom prst="line">
              <a:avLst/>
            </a:prstGeom>
            <a:ln w="19050">
              <a:solidFill>
                <a:srgbClr val="000000"/>
              </a:solidFill>
            </a:ln>
            <a:effectLst/>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flipV="1">
              <a:off x="1748408" y="1469826"/>
              <a:ext cx="0" cy="130375"/>
            </a:xfrm>
            <a:prstGeom prst="line">
              <a:avLst/>
            </a:prstGeom>
            <a:ln w="19050">
              <a:solidFill>
                <a:srgbClr val="000000"/>
              </a:solidFill>
            </a:ln>
            <a:effectLst/>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flipV="1">
              <a:off x="3281324" y="1469826"/>
              <a:ext cx="0" cy="326311"/>
            </a:xfrm>
            <a:prstGeom prst="line">
              <a:avLst/>
            </a:prstGeom>
            <a:ln w="19050">
              <a:solidFill>
                <a:srgbClr val="000000"/>
              </a:solidFill>
            </a:ln>
            <a:effectLst/>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1748408" y="1478746"/>
              <a:ext cx="1532916" cy="0"/>
            </a:xfrm>
            <a:prstGeom prst="line">
              <a:avLst/>
            </a:prstGeom>
            <a:ln w="19050">
              <a:solidFill>
                <a:schemeClr val="tx1"/>
              </a:solidFill>
            </a:ln>
            <a:effectLst/>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2278263" y="1237560"/>
              <a:ext cx="473206" cy="300082"/>
            </a:xfrm>
            <a:prstGeom prst="rect">
              <a:avLst/>
            </a:prstGeom>
            <a:noFill/>
            <a:ln>
              <a:noFill/>
            </a:ln>
          </p:spPr>
          <p:txBody>
            <a:bodyPr wrap="none" rtlCol="0">
              <a:spAutoFit/>
            </a:bodyPr>
            <a:lstStyle/>
            <a:p>
              <a:r>
                <a:rPr lang="en-US" sz="1350" dirty="0" smtClean="0">
                  <a:latin typeface="Arial Black" panose="020B0A04020102020204" pitchFamily="34" charset="0"/>
                  <a:cs typeface="Helvetica" panose="020B0604020202020204" pitchFamily="34" charset="0"/>
                </a:rPr>
                <a:t>***</a:t>
              </a:r>
              <a:endParaRPr lang="en-GB" sz="1350" dirty="0">
                <a:latin typeface="Arial Black" panose="020B0A04020102020204" pitchFamily="34" charset="0"/>
                <a:cs typeface="Helvetica" panose="020B0604020202020204" pitchFamily="34" charset="0"/>
              </a:endParaRPr>
            </a:p>
          </p:txBody>
        </p:sp>
      </p:grpSp>
    </p:spTree>
    <p:extLst>
      <p:ext uri="{BB962C8B-B14F-4D97-AF65-F5344CB8AC3E}">
        <p14:creationId xmlns:p14="http://schemas.microsoft.com/office/powerpoint/2010/main" xmlns="" val="109734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4829" y="5468545"/>
            <a:ext cx="9139171" cy="1384995"/>
          </a:xfrm>
          <a:prstGeom prst="rect">
            <a:avLst/>
          </a:prstGeom>
          <a:noFill/>
        </p:spPr>
        <p:txBody>
          <a:bodyPr wrap="square" rtlCol="0">
            <a:spAutoFit/>
          </a:bodyPr>
          <a:lstStyle/>
          <a:p>
            <a:r>
              <a:rPr lang="en-US" sz="1200" b="1" dirty="0" smtClean="0">
                <a:cs typeface="Arial"/>
              </a:rPr>
              <a:t>Supplementary </a:t>
            </a:r>
            <a:r>
              <a:rPr lang="en-US" sz="1200" b="1" dirty="0" smtClean="0">
                <a:latin typeface="+mj-lt"/>
              </a:rPr>
              <a:t>Figure S7. FISH analysis of two CHO K1 clones. </a:t>
            </a:r>
            <a:r>
              <a:rPr lang="en-US" sz="1200" dirty="0" smtClean="0">
                <a:latin typeface="+mj-lt"/>
              </a:rPr>
              <a:t>FISH analysis was performed on the </a:t>
            </a:r>
            <a:r>
              <a:rPr lang="en-US" sz="1200" dirty="0" smtClean="0"/>
              <a:t>BS01 (A) and BS03 (B)</a:t>
            </a:r>
            <a:r>
              <a:rPr lang="en-US" sz="1200" dirty="0" smtClean="0">
                <a:latin typeface="+mj-lt"/>
              </a:rPr>
              <a:t> clone using </a:t>
            </a:r>
            <a:r>
              <a:rPr lang="en-US" sz="1200" dirty="0" smtClean="0"/>
              <a:t>probes </a:t>
            </a:r>
            <a:r>
              <a:rPr lang="en-US" sz="1200" dirty="0"/>
              <a:t>prepared by nick translation of plasmids used to generate the clones in the presence of Orange 552 </a:t>
            </a:r>
            <a:r>
              <a:rPr lang="en-US" sz="1200" dirty="0" err="1"/>
              <a:t>dUTP</a:t>
            </a:r>
            <a:r>
              <a:rPr lang="en-US" sz="1200" dirty="0"/>
              <a:t> </a:t>
            </a:r>
            <a:r>
              <a:rPr lang="en-US" sz="1200" dirty="0" smtClean="0"/>
              <a:t>(</a:t>
            </a:r>
            <a:r>
              <a:rPr lang="en-US" sz="1200" dirty="0"/>
              <a:t>Enzo Life Sciences</a:t>
            </a:r>
            <a:r>
              <a:rPr lang="en-US" sz="1200" dirty="0" smtClean="0"/>
              <a:t>)</a:t>
            </a:r>
            <a:r>
              <a:rPr lang="en-US" sz="1200" dirty="0" smtClean="0">
                <a:latin typeface="+mj-lt"/>
              </a:rPr>
              <a:t>. Chromosomes were counterstained with </a:t>
            </a:r>
            <a:r>
              <a:rPr lang="en-US" sz="1200" dirty="0">
                <a:latin typeface="+mj-lt"/>
              </a:rPr>
              <a:t>DAPI (VECTASHIELD</a:t>
            </a:r>
            <a:r>
              <a:rPr lang="en-US" sz="1200" dirty="0" smtClean="0">
                <a:latin typeface="+mj-lt"/>
              </a:rPr>
              <a:t>®, </a:t>
            </a:r>
            <a:r>
              <a:rPr lang="en-US" sz="1200" dirty="0">
                <a:latin typeface="+mj-lt"/>
              </a:rPr>
              <a:t>Vector). </a:t>
            </a:r>
            <a:r>
              <a:rPr lang="en-US" sz="1200" dirty="0" smtClean="0">
                <a:latin typeface="+mj-lt"/>
              </a:rPr>
              <a:t>Arrows point to the location of the transgene integration sites. C) Quantification of integration site loci in analyzed chromosomal spreads. </a:t>
            </a:r>
            <a:r>
              <a:rPr lang="en-US" sz="1200" dirty="0" smtClean="0"/>
              <a:t>A commercial analysis of the BS01 clone was also performed on 200 nuclei giving a similar result (data not shown). </a:t>
            </a:r>
            <a:r>
              <a:rPr lang="en-US" sz="1200" dirty="0" smtClean="0">
                <a:latin typeface="+mj-lt"/>
              </a:rPr>
              <a:t>D) The karyotype of the CHO-K1 cells yielded 20 chromosomes (D. Martinet , </a:t>
            </a:r>
            <a:r>
              <a:rPr lang="en-US" sz="1200" dirty="0" err="1" smtClean="0">
                <a:latin typeface="+mj-lt"/>
              </a:rPr>
              <a:t>Cytogenetics</a:t>
            </a:r>
            <a:r>
              <a:rPr lang="en-US" sz="1200" dirty="0" smtClean="0">
                <a:latin typeface="+mj-lt"/>
              </a:rPr>
              <a:t> Lab , University Hospital, </a:t>
            </a:r>
            <a:r>
              <a:rPr lang="en-US" sz="1200" dirty="0" smtClean="0"/>
              <a:t>Lausanne). Metaphase chromosome spreads were stained with </a:t>
            </a:r>
            <a:r>
              <a:rPr lang="en-US" sz="1200" dirty="0" err="1" smtClean="0"/>
              <a:t>Giemsa</a:t>
            </a:r>
            <a:r>
              <a:rPr lang="en-US" sz="1200" dirty="0" smtClean="0"/>
              <a:t>. The normal hamster chromosomes are on top, followed by the Z group, derivative (der), and marker chromosomes (mar).</a:t>
            </a:r>
            <a:endParaRPr lang="en-US" sz="1200" dirty="0">
              <a:latin typeface="+mj-lt"/>
            </a:endParaRPr>
          </a:p>
        </p:txBody>
      </p:sp>
      <p:pic>
        <p:nvPicPr>
          <p:cNvPr id="1026" name="Picture 2" descr="C:\Users\Kaja\Dropbox\Public\LAB UNIL\FISH\FISH 281113\BS03 clone\BS03 probe2_E2.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t="5834" b="4632"/>
          <a:stretch/>
        </p:blipFill>
        <p:spPr bwMode="auto">
          <a:xfrm>
            <a:off x="4757656" y="91587"/>
            <a:ext cx="3646170" cy="2804014"/>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xmlns="" val="2130752545"/>
              </p:ext>
            </p:extLst>
          </p:nvPr>
        </p:nvGraphicFramePr>
        <p:xfrm>
          <a:off x="352143" y="3667019"/>
          <a:ext cx="3061051" cy="1554679"/>
        </p:xfrm>
        <a:graphic>
          <a:graphicData uri="http://schemas.openxmlformats.org/drawingml/2006/table">
            <a:tbl>
              <a:tblPr firstRow="1" bandRow="1">
                <a:effectLst/>
                <a:tableStyleId>{5940675A-B579-460E-94D1-54222C63F5DA}</a:tableStyleId>
              </a:tblPr>
              <a:tblGrid>
                <a:gridCol w="1468563"/>
                <a:gridCol w="796244"/>
                <a:gridCol w="796244"/>
              </a:tblGrid>
              <a:tr h="431802">
                <a:tc>
                  <a:txBody>
                    <a:bodyPr/>
                    <a:lstStyle/>
                    <a:p>
                      <a:pPr algn="ctr"/>
                      <a:r>
                        <a:rPr lang="pl-PL" sz="1400" dirty="0" smtClean="0"/>
                        <a:t>Clone</a:t>
                      </a:r>
                      <a:endParaRPr lang="en-US" sz="1400" dirty="0"/>
                    </a:p>
                  </a:txBody>
                  <a:tcPr anchor="ctr"/>
                </a:tc>
                <a:tc>
                  <a:txBody>
                    <a:bodyPr/>
                    <a:lstStyle/>
                    <a:p>
                      <a:pPr algn="ctr"/>
                      <a:r>
                        <a:rPr lang="pl-PL" sz="1400" dirty="0" smtClean="0"/>
                        <a:t>BS01</a:t>
                      </a:r>
                      <a:endParaRPr lang="en-US" sz="1400" dirty="0"/>
                    </a:p>
                  </a:txBody>
                  <a:tcPr anchor="ctr"/>
                </a:tc>
                <a:tc>
                  <a:txBody>
                    <a:bodyPr/>
                    <a:lstStyle/>
                    <a:p>
                      <a:pPr algn="ctr"/>
                      <a:r>
                        <a:rPr lang="pl-PL" sz="1400" dirty="0" smtClean="0"/>
                        <a:t>BS03</a:t>
                      </a:r>
                    </a:p>
                  </a:txBody>
                  <a:tcPr anchor="ctr"/>
                </a:tc>
              </a:tr>
              <a:tr h="1122877">
                <a:tc>
                  <a:txBody>
                    <a:bodyPr/>
                    <a:lstStyle/>
                    <a:p>
                      <a:pPr algn="ctr"/>
                      <a:r>
                        <a:rPr lang="pl-PL" sz="1400" dirty="0" smtClean="0"/>
                        <a:t>#</a:t>
                      </a:r>
                      <a:r>
                        <a:rPr lang="pl-PL" sz="1400" baseline="0" dirty="0" smtClean="0"/>
                        <a:t> integration loci </a:t>
                      </a:r>
                    </a:p>
                    <a:p>
                      <a:pPr algn="ctr"/>
                      <a:r>
                        <a:rPr lang="pl-PL" sz="1400" baseline="0" dirty="0" smtClean="0"/>
                        <a:t>(# of metaphases counted)</a:t>
                      </a:r>
                      <a:endParaRPr lang="en-US" sz="1400" dirty="0"/>
                    </a:p>
                  </a:txBody>
                  <a:tcPr anchor="ctr"/>
                </a:tc>
                <a:tc>
                  <a:txBody>
                    <a:bodyPr/>
                    <a:lstStyle/>
                    <a:p>
                      <a:pPr algn="ctr"/>
                      <a:r>
                        <a:rPr lang="pl-PL" sz="1400" dirty="0" smtClean="0"/>
                        <a:t>4 (3)</a:t>
                      </a:r>
                    </a:p>
                    <a:p>
                      <a:pPr algn="ctr"/>
                      <a:r>
                        <a:rPr lang="pl-PL" sz="1400" dirty="0" smtClean="0"/>
                        <a:t>5</a:t>
                      </a:r>
                      <a:r>
                        <a:rPr lang="pl-PL" sz="1400" baseline="0" dirty="0" smtClean="0"/>
                        <a:t> (4)</a:t>
                      </a:r>
                    </a:p>
                    <a:p>
                      <a:pPr algn="ctr"/>
                      <a:r>
                        <a:rPr lang="pl-PL" sz="1400" baseline="0" dirty="0" smtClean="0"/>
                        <a:t>6 (7)</a:t>
                      </a:r>
                    </a:p>
                    <a:p>
                      <a:pPr algn="ctr"/>
                      <a:r>
                        <a:rPr lang="pl-PL" sz="1400" baseline="0" dirty="0" smtClean="0"/>
                        <a:t>7 (3)</a:t>
                      </a:r>
                      <a:endParaRPr lang="en-US" sz="1400" dirty="0"/>
                    </a:p>
                  </a:txBody>
                  <a:tcPr anchor="ctr"/>
                </a:tc>
                <a:tc>
                  <a:txBody>
                    <a:bodyPr/>
                    <a:lstStyle/>
                    <a:p>
                      <a:pPr algn="ctr"/>
                      <a:r>
                        <a:rPr lang="pl-PL" sz="1400" dirty="0" smtClean="0"/>
                        <a:t>1 (3)</a:t>
                      </a:r>
                    </a:p>
                    <a:p>
                      <a:pPr algn="ctr"/>
                      <a:r>
                        <a:rPr lang="pl-PL" sz="1400" dirty="0" smtClean="0"/>
                        <a:t>2 (5)</a:t>
                      </a:r>
                    </a:p>
                    <a:p>
                      <a:pPr algn="ctr"/>
                      <a:r>
                        <a:rPr lang="pl-PL" sz="1400" dirty="0" smtClean="0"/>
                        <a:t>3 (1)</a:t>
                      </a:r>
                      <a:endParaRPr lang="en-US" sz="1400" dirty="0"/>
                    </a:p>
                  </a:txBody>
                  <a:tcPr anchor="ctr"/>
                </a:tc>
              </a:tr>
            </a:tbl>
          </a:graphicData>
        </a:graphic>
      </p:graphicFrame>
      <p:pic>
        <p:nvPicPr>
          <p:cNvPr id="25" name="Picture 24"/>
          <p:cNvPicPr>
            <a:picLocks noChangeAspect="1"/>
          </p:cNvPicPr>
          <p:nvPr/>
        </p:nvPicPr>
        <p:blipFill rotWithShape="1">
          <a:blip r:embed="rId3">
            <a:extLst>
              <a:ext uri="{28A0092B-C50C-407E-A947-70E740481C1C}">
                <a14:useLocalDpi xmlns:a14="http://schemas.microsoft.com/office/drawing/2010/main" xmlns="" val="0"/>
              </a:ext>
            </a:extLst>
          </a:blip>
          <a:srcRect t="2533" b="4954"/>
          <a:stretch/>
        </p:blipFill>
        <p:spPr>
          <a:xfrm>
            <a:off x="437868" y="91591"/>
            <a:ext cx="3497641" cy="2804010"/>
          </a:xfrm>
          <a:prstGeom prst="rect">
            <a:avLst/>
          </a:prstGeom>
        </p:spPr>
      </p:pic>
      <p:sp>
        <p:nvSpPr>
          <p:cNvPr id="26" name="TextBox 25"/>
          <p:cNvSpPr txBox="1"/>
          <p:nvPr/>
        </p:nvSpPr>
        <p:spPr>
          <a:xfrm>
            <a:off x="559826" y="2400474"/>
            <a:ext cx="649537" cy="369332"/>
          </a:xfrm>
          <a:prstGeom prst="rect">
            <a:avLst/>
          </a:prstGeom>
          <a:noFill/>
        </p:spPr>
        <p:txBody>
          <a:bodyPr wrap="none" rtlCol="0">
            <a:spAutoFit/>
          </a:bodyPr>
          <a:lstStyle/>
          <a:p>
            <a:r>
              <a:rPr lang="pl-PL" dirty="0" smtClean="0">
                <a:solidFill>
                  <a:schemeClr val="bg1"/>
                </a:solidFill>
              </a:rPr>
              <a:t>BS01</a:t>
            </a:r>
            <a:endParaRPr lang="en-US" dirty="0">
              <a:solidFill>
                <a:schemeClr val="bg1"/>
              </a:solidFill>
            </a:endParaRPr>
          </a:p>
        </p:txBody>
      </p:sp>
      <p:sp>
        <p:nvSpPr>
          <p:cNvPr id="28" name="TextBox 27"/>
          <p:cNvSpPr txBox="1"/>
          <p:nvPr/>
        </p:nvSpPr>
        <p:spPr>
          <a:xfrm>
            <a:off x="4821449" y="2400474"/>
            <a:ext cx="649537" cy="369332"/>
          </a:xfrm>
          <a:prstGeom prst="rect">
            <a:avLst/>
          </a:prstGeom>
          <a:noFill/>
        </p:spPr>
        <p:txBody>
          <a:bodyPr wrap="none" rtlCol="0">
            <a:spAutoFit/>
          </a:bodyPr>
          <a:lstStyle/>
          <a:p>
            <a:r>
              <a:rPr lang="pl-PL" dirty="0" smtClean="0">
                <a:solidFill>
                  <a:schemeClr val="bg1"/>
                </a:solidFill>
              </a:rPr>
              <a:t>BS03</a:t>
            </a:r>
            <a:endParaRPr lang="en-US" dirty="0">
              <a:solidFill>
                <a:schemeClr val="bg1"/>
              </a:solidFill>
            </a:endParaRPr>
          </a:p>
        </p:txBody>
      </p:sp>
      <p:cxnSp>
        <p:nvCxnSpPr>
          <p:cNvPr id="29" name="Straight Arrow Connector 28"/>
          <p:cNvCxnSpPr/>
          <p:nvPr/>
        </p:nvCxnSpPr>
        <p:spPr>
          <a:xfrm flipV="1">
            <a:off x="1685260" y="2180740"/>
            <a:ext cx="154641" cy="73959"/>
          </a:xfrm>
          <a:prstGeom prst="straightConnector1">
            <a:avLst/>
          </a:prstGeom>
          <a:ln w="190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071804" y="1557007"/>
            <a:ext cx="154641" cy="73959"/>
          </a:xfrm>
          <a:prstGeom prst="straightConnector1">
            <a:avLst/>
          </a:prstGeom>
          <a:ln w="190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2932687" y="2096554"/>
            <a:ext cx="154641" cy="73959"/>
          </a:xfrm>
          <a:prstGeom prst="straightConnector1">
            <a:avLst/>
          </a:prstGeom>
          <a:ln w="190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flipV="1">
            <a:off x="2296035" y="2118504"/>
            <a:ext cx="133700" cy="89449"/>
          </a:xfrm>
          <a:prstGeom prst="straightConnector1">
            <a:avLst/>
          </a:prstGeom>
          <a:ln w="190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flipV="1">
            <a:off x="3279493" y="1931670"/>
            <a:ext cx="133700" cy="89449"/>
          </a:xfrm>
          <a:prstGeom prst="straightConnector1">
            <a:avLst/>
          </a:prstGeom>
          <a:ln w="190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2585163" y="2096845"/>
            <a:ext cx="77321" cy="160045"/>
          </a:xfrm>
          <a:prstGeom prst="straightConnector1">
            <a:avLst/>
          </a:prstGeom>
          <a:ln w="190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V="1">
            <a:off x="6140269" y="1329617"/>
            <a:ext cx="77321" cy="147917"/>
          </a:xfrm>
          <a:prstGeom prst="straightConnector1">
            <a:avLst/>
          </a:prstGeom>
          <a:ln w="190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H="1" flipV="1">
            <a:off x="6666015" y="1256256"/>
            <a:ext cx="155048" cy="98213"/>
          </a:xfrm>
          <a:prstGeom prst="straightConnector1">
            <a:avLst/>
          </a:prstGeom>
          <a:ln w="19050">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8854" y="14808"/>
            <a:ext cx="303288" cy="338554"/>
          </a:xfrm>
          <a:prstGeom prst="rect">
            <a:avLst/>
          </a:prstGeom>
          <a:noFill/>
        </p:spPr>
        <p:txBody>
          <a:bodyPr wrap="none" rtlCol="0">
            <a:spAutoFit/>
          </a:bodyPr>
          <a:lstStyle/>
          <a:p>
            <a:r>
              <a:rPr lang="pl-PL" sz="1600" dirty="0" smtClean="0"/>
              <a:t>A</a:t>
            </a:r>
            <a:endParaRPr lang="en-US" sz="1600" dirty="0"/>
          </a:p>
        </p:txBody>
      </p:sp>
      <p:sp>
        <p:nvSpPr>
          <p:cNvPr id="18" name="TextBox 17"/>
          <p:cNvSpPr txBox="1"/>
          <p:nvPr/>
        </p:nvSpPr>
        <p:spPr>
          <a:xfrm>
            <a:off x="4419808" y="14808"/>
            <a:ext cx="303288" cy="338554"/>
          </a:xfrm>
          <a:prstGeom prst="rect">
            <a:avLst/>
          </a:prstGeom>
          <a:noFill/>
        </p:spPr>
        <p:txBody>
          <a:bodyPr wrap="none" rtlCol="0">
            <a:spAutoFit/>
          </a:bodyPr>
          <a:lstStyle/>
          <a:p>
            <a:r>
              <a:rPr lang="pl-PL" sz="1600" dirty="0" smtClean="0"/>
              <a:t>B</a:t>
            </a:r>
            <a:endParaRPr lang="en-US" sz="1600" dirty="0"/>
          </a:p>
        </p:txBody>
      </p:sp>
      <p:sp>
        <p:nvSpPr>
          <p:cNvPr id="19" name="TextBox 18"/>
          <p:cNvSpPr txBox="1"/>
          <p:nvPr/>
        </p:nvSpPr>
        <p:spPr>
          <a:xfrm>
            <a:off x="48854" y="3106022"/>
            <a:ext cx="303288" cy="338554"/>
          </a:xfrm>
          <a:prstGeom prst="rect">
            <a:avLst/>
          </a:prstGeom>
          <a:noFill/>
        </p:spPr>
        <p:txBody>
          <a:bodyPr wrap="none" rtlCol="0">
            <a:spAutoFit/>
          </a:bodyPr>
          <a:lstStyle/>
          <a:p>
            <a:r>
              <a:rPr lang="pl-PL" sz="1600" dirty="0" smtClean="0"/>
              <a:t>C</a:t>
            </a:r>
            <a:endParaRPr lang="en-US" sz="1600" dirty="0"/>
          </a:p>
        </p:txBody>
      </p:sp>
      <p:grpSp>
        <p:nvGrpSpPr>
          <p:cNvPr id="6" name="Group 5"/>
          <p:cNvGrpSpPr>
            <a:grpSpLocks noChangeAspect="1"/>
          </p:cNvGrpSpPr>
          <p:nvPr/>
        </p:nvGrpSpPr>
        <p:grpSpPr>
          <a:xfrm>
            <a:off x="3946539" y="3112883"/>
            <a:ext cx="5081649" cy="2382511"/>
            <a:chOff x="3681761" y="3599221"/>
            <a:chExt cx="5185356" cy="2431134"/>
          </a:xfrm>
        </p:grpSpPr>
        <p:pic>
          <p:nvPicPr>
            <p:cNvPr id="4" name="Image 1" descr="CHO-K1_caryotype.TIF"/>
            <p:cNvPicPr>
              <a:picLocks noChangeAspect="1" noChangeArrowheads="1"/>
            </p:cNvPicPr>
            <p:nvPr/>
          </p:nvPicPr>
          <p:blipFill rotWithShape="1">
            <a:blip r:embed="rId4">
              <a:extLst>
                <a:ext uri="{28A0092B-C50C-407E-A947-70E740481C1C}">
                  <a14:useLocalDpi xmlns:a14="http://schemas.microsoft.com/office/drawing/2010/main" xmlns="" val="0"/>
                </a:ext>
              </a:extLst>
            </a:blip>
            <a:srcRect r="47169" b="28216"/>
            <a:stretch/>
          </p:blipFill>
          <p:spPr bwMode="auto">
            <a:xfrm>
              <a:off x="3681761" y="3599221"/>
              <a:ext cx="2405929" cy="24275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 name="Image 1" descr="CHO-K1_caryotype.TIF"/>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911" t="73634" r="75663" b="-2953"/>
            <a:stretch/>
          </p:blipFill>
          <p:spPr bwMode="auto">
            <a:xfrm>
              <a:off x="7845805" y="5038878"/>
              <a:ext cx="1021312" cy="9914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Image 1" descr="CHO-K1_caryotype.TIF"/>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1698" t="42110" b="28216"/>
            <a:stretch/>
          </p:blipFill>
          <p:spPr bwMode="auto">
            <a:xfrm>
              <a:off x="5669879" y="5026870"/>
              <a:ext cx="2199676" cy="1003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Image 1" descr="CHO-K1_caryotype.TIF"/>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71270" t="17648" r="2478" b="57703"/>
            <a:stretch/>
          </p:blipFill>
          <p:spPr bwMode="auto">
            <a:xfrm>
              <a:off x="6092769" y="4193304"/>
              <a:ext cx="1195504" cy="833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7" name="TextBox 26"/>
          <p:cNvSpPr txBox="1"/>
          <p:nvPr/>
        </p:nvSpPr>
        <p:spPr>
          <a:xfrm>
            <a:off x="3683783" y="3106022"/>
            <a:ext cx="311304" cy="338554"/>
          </a:xfrm>
          <a:prstGeom prst="rect">
            <a:avLst/>
          </a:prstGeom>
          <a:noFill/>
        </p:spPr>
        <p:txBody>
          <a:bodyPr wrap="none" rtlCol="0">
            <a:spAutoFit/>
          </a:bodyPr>
          <a:lstStyle/>
          <a:p>
            <a:r>
              <a:rPr lang="pl-PL" sz="1600" dirty="0" smtClean="0"/>
              <a:t>D</a:t>
            </a:r>
            <a:endParaRPr lang="en-US" sz="1600" dirty="0"/>
          </a:p>
        </p:txBody>
      </p:sp>
    </p:spTree>
    <p:extLst>
      <p:ext uri="{BB962C8B-B14F-4D97-AF65-F5344CB8AC3E}">
        <p14:creationId xmlns:p14="http://schemas.microsoft.com/office/powerpoint/2010/main" xmlns="" val="2864315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gure S8 c.pdf"/>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9140" y="-56989"/>
            <a:ext cx="5026638" cy="5674463"/>
          </a:xfrm>
          <a:prstGeom prst="rect">
            <a:avLst/>
          </a:prstGeom>
        </p:spPr>
      </p:pic>
      <p:pic>
        <p:nvPicPr>
          <p:cNvPr id="9" name="Picture 4"/>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5246"/>
          <a:stretch/>
        </p:blipFill>
        <p:spPr bwMode="auto">
          <a:xfrm rot="16200000">
            <a:off x="4432811" y="726044"/>
            <a:ext cx="4972050" cy="42671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122585" y="5408425"/>
            <a:ext cx="9007428" cy="1384995"/>
          </a:xfrm>
          <a:prstGeom prst="rect">
            <a:avLst/>
          </a:prstGeom>
        </p:spPr>
        <p:txBody>
          <a:bodyPr wrap="square">
            <a:spAutoFit/>
          </a:bodyPr>
          <a:lstStyle/>
          <a:p>
            <a:r>
              <a:rPr lang="en-US" sz="1200" b="1" dirty="0" smtClean="0">
                <a:cs typeface="Arial"/>
              </a:rPr>
              <a:t>Supplementary </a:t>
            </a:r>
            <a:r>
              <a:rPr lang="en-US" sz="1200" b="1" dirty="0" smtClean="0"/>
              <a:t>Figure S8. Analysis of plasmid integration loci in cells transfected with vectors containing or not a MAR. </a:t>
            </a:r>
            <a:r>
              <a:rPr lang="en-US" sz="1200" dirty="0" smtClean="0"/>
              <a:t>A) Plot of distances between the integration loci and the nearest CHO gene. Black lines indicate the median values. ‘Sample’ indicates sequenced genomic </a:t>
            </a:r>
            <a:r>
              <a:rPr lang="en-US" sz="1200" dirty="0" err="1" smtClean="0"/>
              <a:t>intergation</a:t>
            </a:r>
            <a:r>
              <a:rPr lang="en-US" sz="1200" dirty="0" smtClean="0"/>
              <a:t> sites in the samples, and ‘Control’ the control dataset of integration sites inserted at similar positions into randomly chosen scaffold of similar length. B) The relationship between the distance from the nearest gene and p-value was determined by an exact binomial test between each sample set and the corresponding control set. Samples represent integration loci from a polyclonal population of CHO cells transfected with the GFP plasmid without the MAR (GFP) or with the MAR (MAR), and stable high expressing CHO clones transfected with plasmids with the MAR (MAR clones). Asterisks indicate significant differences; p ≤0.05 (*), p≤0.01 (**).</a:t>
            </a:r>
            <a:endParaRPr lang="en-US" sz="1200" dirty="0"/>
          </a:p>
        </p:txBody>
      </p:sp>
      <p:sp>
        <p:nvSpPr>
          <p:cNvPr id="7" name="TextBox 6"/>
          <p:cNvSpPr txBox="1"/>
          <p:nvPr/>
        </p:nvSpPr>
        <p:spPr>
          <a:xfrm>
            <a:off x="103232" y="72790"/>
            <a:ext cx="303288" cy="338554"/>
          </a:xfrm>
          <a:prstGeom prst="rect">
            <a:avLst/>
          </a:prstGeom>
          <a:noFill/>
        </p:spPr>
        <p:txBody>
          <a:bodyPr wrap="none" rtlCol="0">
            <a:spAutoFit/>
          </a:bodyPr>
          <a:lstStyle/>
          <a:p>
            <a:r>
              <a:rPr lang="pl-PL" sz="1600" dirty="0" smtClean="0"/>
              <a:t>A</a:t>
            </a:r>
            <a:endParaRPr lang="en-US" sz="1600" dirty="0"/>
          </a:p>
        </p:txBody>
      </p:sp>
      <p:sp>
        <p:nvSpPr>
          <p:cNvPr id="8" name="TextBox 7"/>
          <p:cNvSpPr txBox="1"/>
          <p:nvPr/>
        </p:nvSpPr>
        <p:spPr>
          <a:xfrm>
            <a:off x="4820924" y="72790"/>
            <a:ext cx="303288" cy="338554"/>
          </a:xfrm>
          <a:prstGeom prst="rect">
            <a:avLst/>
          </a:prstGeom>
          <a:noFill/>
        </p:spPr>
        <p:txBody>
          <a:bodyPr wrap="none" rtlCol="0">
            <a:spAutoFit/>
          </a:bodyPr>
          <a:lstStyle/>
          <a:p>
            <a:r>
              <a:rPr lang="pl-PL" sz="1600" dirty="0" smtClean="0"/>
              <a:t>B</a:t>
            </a:r>
            <a:endParaRPr lang="en-US" sz="1600" dirty="0"/>
          </a:p>
        </p:txBody>
      </p:sp>
    </p:spTree>
    <p:extLst>
      <p:ext uri="{BB962C8B-B14F-4D97-AF65-F5344CB8AC3E}">
        <p14:creationId xmlns:p14="http://schemas.microsoft.com/office/powerpoint/2010/main" xmlns="" val="1588205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639" y="5515738"/>
            <a:ext cx="9007428" cy="830997"/>
          </a:xfrm>
          <a:prstGeom prst="rect">
            <a:avLst/>
          </a:prstGeom>
        </p:spPr>
        <p:txBody>
          <a:bodyPr wrap="square">
            <a:spAutoFit/>
          </a:bodyPr>
          <a:lstStyle/>
          <a:p>
            <a:r>
              <a:rPr lang="en-US" sz="1200" b="1" dirty="0" smtClean="0">
                <a:cs typeface="Arial"/>
              </a:rPr>
              <a:t>Supplementary </a:t>
            </a:r>
            <a:r>
              <a:rPr lang="en-US" sz="1200" b="1" dirty="0" smtClean="0"/>
              <a:t>Figure S9. The expression of CHO genes in the proximity of transgene integration loci. </a:t>
            </a:r>
            <a:r>
              <a:rPr lang="en-US" sz="1200" dirty="0" smtClean="0"/>
              <a:t>The level of CHO gene expression, represented as reads per </a:t>
            </a:r>
            <a:r>
              <a:rPr lang="en-US" sz="1200" dirty="0" err="1" smtClean="0"/>
              <a:t>kilobase</a:t>
            </a:r>
            <a:r>
              <a:rPr lang="en-US" sz="1200" dirty="0" smtClean="0"/>
              <a:t> per million of mapped reads (RPKM), was assessed based on transcriptome sequencing of the parental CHO cells. Black lines indicate the median values. GFP: polyclonal cells transfected with the GFP plasmid without the MAR, MAR: polyclonal cells transfected with the MAR-containing plasmid, MAR clones: highly expressing selected CHO clones transfected with a MAR-containing plasmid.</a:t>
            </a:r>
            <a:endParaRPr lang="en-US" sz="1200"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rot="16200000">
            <a:off x="2076574" y="476823"/>
            <a:ext cx="4829639" cy="48917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xmlns="" val="2960238077"/>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8115</TotalTime>
  <Words>1224</Words>
  <Application>Microsoft Office PowerPoint</Application>
  <PresentationFormat>Affichage à l'écran (4:3)</PresentationFormat>
  <Paragraphs>67</Paragraphs>
  <Slides>9</Slides>
  <Notes>0</Notes>
  <HiddenSlides>0</HiddenSlides>
  <MMClips>0</MMClips>
  <ScaleCrop>false</ScaleCrop>
  <HeadingPairs>
    <vt:vector size="4" baseType="variant">
      <vt:variant>
        <vt:lpstr>Thème</vt:lpstr>
      </vt:variant>
      <vt:variant>
        <vt:i4>1</vt:i4>
      </vt:variant>
      <vt:variant>
        <vt:lpstr>Titres des diapositives</vt:lpstr>
      </vt:variant>
      <vt:variant>
        <vt:i4>9</vt:i4>
      </vt:variant>
    </vt:vector>
  </HeadingPairs>
  <TitlesOfParts>
    <vt:vector size="10"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lbtm</dc:creator>
  <cp:lastModifiedBy> (WIN7_X64_FR)</cp:lastModifiedBy>
  <cp:revision>204</cp:revision>
  <cp:lastPrinted>2014-11-24T14:57:17Z</cp:lastPrinted>
  <dcterms:created xsi:type="dcterms:W3CDTF">2014-11-21T17:06:53Z</dcterms:created>
  <dcterms:modified xsi:type="dcterms:W3CDTF">2016-11-30T10:53:00Z</dcterms:modified>
</cp:coreProperties>
</file>